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2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4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8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9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7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6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55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3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89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B0FA-6587-4110-8102-18C078396463}" type="datetimeFigureOut">
              <a:rPr lang="hu-HU" smtClean="0"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B062-0F4A-4C39-A1AE-40BA2E0E64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4669" y="908720"/>
            <a:ext cx="7772400" cy="1470025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862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Szódavíz lesz, keverék, oldat: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0169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40" y="2939761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0" y="2010024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268586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4334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27" y="2124755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191501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10" y="2677823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37" y="2540826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935122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7. Nevezd meg a keveréket, a benne lévő  anyagokat, az anyagcsoportokat és </a:t>
            </a:r>
            <a:r>
              <a:rPr lang="hu-HU" smtClean="0"/>
              <a:t>a </a:t>
            </a:r>
            <a:r>
              <a:rPr lang="hu-HU" smtClean="0"/>
              <a:t>kémiai részecskéket</a:t>
            </a:r>
            <a:r>
              <a:rPr lang="hu-HU" dirty="0" smtClean="0"/>
              <a:t>. Jelöld az anyagokat kémiai jelekkel!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816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Levegő – gázkeverék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Nitrogén	elem		</a:t>
            </a:r>
            <a:r>
              <a:rPr lang="hu-HU" dirty="0" smtClean="0"/>
              <a:t>molekula	N</a:t>
            </a:r>
            <a:r>
              <a:rPr lang="hu-HU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Oxigén 	  	elem		molekula	O</a:t>
            </a:r>
            <a:r>
              <a:rPr lang="hu-HU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Argon		elem		atom		</a:t>
            </a:r>
            <a:r>
              <a:rPr lang="hu-HU" dirty="0" err="1" smtClean="0"/>
              <a:t>Ar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Szén-dioxid	vegyület	molekula	CO</a:t>
            </a:r>
            <a:r>
              <a:rPr lang="hu-HU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Víz		vegyület	</a:t>
            </a:r>
            <a:r>
              <a:rPr lang="hu-HU" dirty="0" smtClean="0"/>
              <a:t>molekula	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76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8. Egy szilárd keverék! </a:t>
            </a:r>
            <a:r>
              <a:rPr lang="hu-HU" dirty="0"/>
              <a:t>Nevezd </a:t>
            </a:r>
            <a:r>
              <a:rPr lang="hu-HU" dirty="0" smtClean="0"/>
              <a:t>meg </a:t>
            </a:r>
            <a:r>
              <a:rPr lang="hu-HU" dirty="0"/>
              <a:t>a benne lévő  anyagokat, az anyagcsoportokat és a </a:t>
            </a:r>
            <a:r>
              <a:rPr lang="hu-HU" dirty="0" smtClean="0"/>
              <a:t>részecskéket.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sz="7200" dirty="0" smtClean="0"/>
              <a:t>+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Kén molekula S		Vas atomok 						kristályrácsban </a:t>
            </a:r>
            <a:r>
              <a:rPr lang="hu-HU" dirty="0" err="1" smtClean="0"/>
              <a:t>Fe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95717" cy="76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4924"/>
            <a:ext cx="720711" cy="6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3" y="4005064"/>
            <a:ext cx="82506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8" y="4005063"/>
            <a:ext cx="82506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44924"/>
            <a:ext cx="1870528" cy="159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Ellenőrizzük a munkafüzetet!</a:t>
            </a:r>
            <a:endParaRPr lang="hu-HU" dirty="0"/>
          </a:p>
          <a:p>
            <a:pPr marL="0" indent="0">
              <a:buNone/>
            </a:pPr>
            <a:r>
              <a:rPr lang="hu-HU" dirty="0" err="1" smtClean="0"/>
              <a:t>Hf</a:t>
            </a:r>
            <a:r>
              <a:rPr lang="hu-HU" dirty="0" smtClean="0"/>
              <a:t>: </a:t>
            </a:r>
            <a:r>
              <a:rPr lang="hu-HU" dirty="0" err="1" smtClean="0"/>
              <a:t>Tk</a:t>
            </a:r>
            <a:r>
              <a:rPr lang="hu-HU" dirty="0" smtClean="0"/>
              <a:t>: 18 oldal fogalmak</a:t>
            </a:r>
          </a:p>
          <a:p>
            <a:pPr marL="0" indent="0">
              <a:buNone/>
            </a:pPr>
            <a:r>
              <a:rPr lang="hu-HU" dirty="0" smtClean="0"/>
              <a:t>Mf: 17. oldal 1.2.3.</a:t>
            </a:r>
          </a:p>
          <a:p>
            <a:pPr marL="0" indent="0">
              <a:buNone/>
            </a:pPr>
            <a:r>
              <a:rPr lang="hu-HU" dirty="0" smtClean="0"/>
              <a:t>2. órán 18. </a:t>
            </a:r>
            <a:r>
              <a:rPr lang="hu-HU" smtClean="0"/>
              <a:t>oldal 4.5.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03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 smtClean="0"/>
              <a:t>Anyagi halmazok</a:t>
            </a:r>
            <a:r>
              <a:rPr lang="hu-HU" dirty="0" smtClean="0"/>
              <a:t>: elemek, vegyületek, és ezekből képződő keverékek.</a:t>
            </a:r>
          </a:p>
          <a:p>
            <a:pPr marL="0" indent="0">
              <a:buNone/>
            </a:pPr>
            <a:r>
              <a:rPr lang="hu-HU" u="sng" smtClean="0"/>
              <a:t>Kémiai részecskék</a:t>
            </a:r>
            <a:r>
              <a:rPr lang="hu-HU" dirty="0" smtClean="0"/>
              <a:t>: atomok, és a belőlük kémiai kötéssel képződő molekulák, (ionok)</a:t>
            </a:r>
          </a:p>
          <a:p>
            <a:pPr marL="0" indent="0">
              <a:buNone/>
            </a:pPr>
            <a:r>
              <a:rPr lang="hu-HU" u="sng" dirty="0" smtClean="0"/>
              <a:t>Elemek</a:t>
            </a:r>
            <a:r>
              <a:rPr lang="hu-HU" dirty="0" smtClean="0"/>
              <a:t> állhatnak csak atomokból, vagy molekulákból, de az atomok egyformák.</a:t>
            </a:r>
          </a:p>
          <a:p>
            <a:pPr marL="0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Argon </a:t>
            </a:r>
            <a:r>
              <a:rPr lang="hu-HU" dirty="0" err="1" smtClean="0"/>
              <a:t>Ar</a:t>
            </a:r>
            <a:r>
              <a:rPr lang="hu-HU" dirty="0" smtClean="0"/>
              <a:t> a levegőbe, </a:t>
            </a:r>
          </a:p>
          <a:p>
            <a:pPr marL="0" indent="0">
              <a:buNone/>
            </a:pPr>
            <a:r>
              <a:rPr lang="hu-HU" dirty="0" smtClean="0"/>
              <a:t> gyémánt kristályrács C szénatomokból, </a:t>
            </a:r>
          </a:p>
          <a:p>
            <a:pPr marL="0" indent="0">
              <a:buNone/>
            </a:pPr>
            <a:r>
              <a:rPr lang="hu-HU" dirty="0" smtClean="0"/>
              <a:t>vas </a:t>
            </a:r>
            <a:r>
              <a:rPr lang="hu-HU" dirty="0" err="1" smtClean="0"/>
              <a:t>Fe</a:t>
            </a:r>
            <a:r>
              <a:rPr lang="hu-HU" dirty="0" smtClean="0"/>
              <a:t> kristályrács vasatomokból.</a:t>
            </a:r>
          </a:p>
          <a:p>
            <a:pPr marL="0" indent="0">
              <a:buNone/>
            </a:pPr>
            <a:r>
              <a:rPr lang="hu-HU" dirty="0" smtClean="0"/>
              <a:t>A szilárd kristályrácsban </a:t>
            </a:r>
            <a:r>
              <a:rPr lang="hu-HU" u="sng" dirty="0" smtClean="0"/>
              <a:t>kémiai kötéssel kapcsolódnak</a:t>
            </a:r>
            <a:r>
              <a:rPr lang="hu-HU" dirty="0" smtClean="0"/>
              <a:t> az atomok.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428206"/>
            <a:ext cx="654546" cy="56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92527"/>
            <a:ext cx="971828" cy="10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99619"/>
            <a:ext cx="1188003" cy="1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:Elemmolekulák: H</a:t>
            </a:r>
            <a:r>
              <a:rPr lang="hu-HU" baseline="-25000" dirty="0" smtClean="0"/>
              <a:t>2</a:t>
            </a:r>
            <a:r>
              <a:rPr lang="hu-HU" dirty="0" smtClean="0"/>
              <a:t> , O</a:t>
            </a:r>
            <a:r>
              <a:rPr lang="hu-HU" baseline="-25000" dirty="0" smtClean="0"/>
              <a:t>2</a:t>
            </a:r>
            <a:r>
              <a:rPr lang="hu-HU" dirty="0" smtClean="0"/>
              <a:t> , Cl</a:t>
            </a:r>
            <a:r>
              <a:rPr lang="hu-HU" baseline="-25000" dirty="0" smtClean="0"/>
              <a:t>2</a:t>
            </a:r>
            <a:r>
              <a:rPr lang="hu-HU" dirty="0" smtClean="0"/>
              <a:t>, </a:t>
            </a:r>
          </a:p>
          <a:p>
            <a:pPr marL="0" indent="0">
              <a:buNone/>
            </a:pPr>
            <a:r>
              <a:rPr lang="hu-HU" u="sng" dirty="0" smtClean="0"/>
              <a:t>Vegyületek</a:t>
            </a:r>
            <a:r>
              <a:rPr lang="hu-HU" dirty="0" smtClean="0"/>
              <a:t> állhatnak maghatározott számú különböző atomból álló molekulából, vagy végtelen sok atomból kristályrács jön létre, de az atomok legalább két elemből származnak.</a:t>
            </a:r>
          </a:p>
          <a:p>
            <a:pPr marL="0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vegyületmolekula a víz, a széndioxid, a kéndioxid,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Kristályrácsot képez a konyhasó (nátrium-klorid) vagy a kvarc (</a:t>
            </a:r>
            <a:r>
              <a:rPr lang="hu-HU" dirty="0" err="1" smtClean="0"/>
              <a:t>szilicium-dioxid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5804"/>
            <a:ext cx="648072" cy="52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0580"/>
            <a:ext cx="982975" cy="8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18" y="253058"/>
            <a:ext cx="1126762" cy="8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8" y="3645023"/>
            <a:ext cx="901188" cy="7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51513"/>
            <a:ext cx="1152128" cy="76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41" y="3651513"/>
            <a:ext cx="1311779" cy="104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64" y="5373216"/>
            <a:ext cx="1134616" cy="10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57957"/>
            <a:ext cx="1269842" cy="126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Sorold fel a természettudományokat!</a:t>
            </a:r>
            <a:br>
              <a:rPr lang="hu-HU" dirty="0" smtClean="0"/>
            </a:br>
            <a:r>
              <a:rPr lang="hu-HU" dirty="0" smtClean="0"/>
              <a:t>A természettudományok:…..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Mivel foglalkozik a kémia?</a:t>
            </a:r>
            <a:br>
              <a:rPr lang="hu-HU" dirty="0" smtClean="0"/>
            </a:br>
            <a:r>
              <a:rPr lang="hu-HU" dirty="0" smtClean="0"/>
              <a:t>A kémia az ……..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a kémia megismerési módszere?</a:t>
            </a:r>
            <a:br>
              <a:rPr lang="hu-HU" dirty="0" smtClean="0"/>
            </a:br>
            <a:r>
              <a:rPr lang="hu-HU" dirty="0" smtClean="0"/>
              <a:t>A kémia megismerési módszere a…..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2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u-HU" dirty="0" smtClean="0"/>
              <a:t>Hol és mivel dolgoznak a kémiával foglalkozó szakemberek?</a:t>
            </a:r>
            <a:br>
              <a:rPr lang="hu-HU" dirty="0" smtClean="0"/>
            </a:br>
            <a:r>
              <a:rPr lang="hu-HU" dirty="0" smtClean="0"/>
              <a:t>A kémiával foglalkozó szakemberek …..</a:t>
            </a:r>
          </a:p>
          <a:p>
            <a:pPr marL="0" indent="0">
              <a:buNone/>
            </a:pPr>
            <a:r>
              <a:rPr lang="hu-HU" dirty="0" smtClean="0"/>
              <a:t>-----------------------------------------------------------</a:t>
            </a:r>
          </a:p>
          <a:p>
            <a:pPr marL="0" indent="0">
              <a:buNone/>
            </a:pPr>
            <a:r>
              <a:rPr lang="hu-HU" dirty="0" smtClean="0"/>
              <a:t>Megoldás: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természettudományok a kémia, fizika, földrajz, biológia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kémia az anyagok összetételével, szerkezetével és tulajdonságaival foglalkozó tudomány.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7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dirty="0" smtClean="0"/>
              <a:t>A kémia megismerési módszere a kísérlet.</a:t>
            </a:r>
          </a:p>
          <a:p>
            <a:pPr marL="514350" indent="-514350">
              <a:buFont typeface="+mj-lt"/>
              <a:buAutoNum type="arabicPeriod" startAt="3"/>
            </a:pPr>
            <a:endParaRPr lang="hu-HU" dirty="0"/>
          </a:p>
          <a:p>
            <a:pPr marL="514350" indent="-514350">
              <a:buFont typeface="+mj-lt"/>
              <a:buAutoNum type="arabicPeriod" startAt="3"/>
            </a:pPr>
            <a:r>
              <a:rPr lang="hu-HU" dirty="0" smtClean="0"/>
              <a:t>A kémiával foglalkozó szakemberek laboratóriumban, laboratóriumi eszközökkel dolgoznak.</a:t>
            </a:r>
            <a:br>
              <a:rPr lang="hu-HU" dirty="0" smtClean="0"/>
            </a:br>
            <a:r>
              <a:rPr lang="hu-HU" dirty="0" smtClean="0"/>
              <a:t>------------------------------------------------------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u-HU" dirty="0" smtClean="0"/>
              <a:t>A </a:t>
            </a:r>
            <a:r>
              <a:rPr lang="hu-HU" dirty="0" err="1" smtClean="0"/>
              <a:t>Tk</a:t>
            </a:r>
            <a:r>
              <a:rPr lang="hu-HU" dirty="0" smtClean="0"/>
              <a:t>: 18 oldal „csoportosítás” c. feladatot rajzoljátok meg a külön lapra! – csoportmunka!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 startAt="3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39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							Pókábra: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2843808" y="3156101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anyagok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051720" y="1196752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elemek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3131840" y="4509120"/>
            <a:ext cx="1656184" cy="77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keverékek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493626" y="1622066"/>
            <a:ext cx="1800200" cy="77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vegyületek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3336923" y="2121922"/>
            <a:ext cx="1872208" cy="632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Kémiailag tiszta a.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1835696" y="5243198"/>
            <a:ext cx="1224136" cy="591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Szilárd </a:t>
            </a:r>
            <a:r>
              <a:rPr lang="hu-HU" dirty="0" err="1" smtClean="0"/>
              <a:t>kev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3959932" y="5373216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Gáz elegyek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5940152" y="5157192"/>
            <a:ext cx="151216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oldatok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1619672" y="332656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fémek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3239852" y="260648"/>
            <a:ext cx="16921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nemfémek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467544" y="260648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vas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7596336" y="1844824"/>
            <a:ext cx="1368152" cy="55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víz</a:t>
            </a:r>
            <a:endParaRPr lang="hu-HU" dirty="0"/>
          </a:p>
        </p:txBody>
      </p:sp>
      <p:sp>
        <p:nvSpPr>
          <p:cNvPr id="16" name="Ellipszis 15"/>
          <p:cNvSpPr/>
          <p:nvPr/>
        </p:nvSpPr>
        <p:spPr>
          <a:xfrm>
            <a:off x="4211960" y="6165304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levegő</a:t>
            </a:r>
            <a:endParaRPr lang="hu-HU" dirty="0"/>
          </a:p>
        </p:txBody>
      </p:sp>
      <p:sp>
        <p:nvSpPr>
          <p:cNvPr id="17" name="Ellipszis 16"/>
          <p:cNvSpPr/>
          <p:nvPr/>
        </p:nvSpPr>
        <p:spPr>
          <a:xfrm>
            <a:off x="5292080" y="260648"/>
            <a:ext cx="151216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oxigén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6696236" y="6021288"/>
            <a:ext cx="14761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citromlé</a:t>
            </a:r>
            <a:endParaRPr lang="hu-HU" dirty="0"/>
          </a:p>
        </p:txBody>
      </p:sp>
      <p:sp>
        <p:nvSpPr>
          <p:cNvPr id="19" name="Ellipszis 18"/>
          <p:cNvSpPr/>
          <p:nvPr/>
        </p:nvSpPr>
        <p:spPr>
          <a:xfrm>
            <a:off x="1403648" y="6018406"/>
            <a:ext cx="16561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Jódozott só</a:t>
            </a:r>
            <a:endParaRPr lang="hu-HU" dirty="0"/>
          </a:p>
        </p:txBody>
      </p:sp>
      <p:sp>
        <p:nvSpPr>
          <p:cNvPr id="21" name="Jobbra nyíl 20"/>
          <p:cNvSpPr/>
          <p:nvPr/>
        </p:nvSpPr>
        <p:spPr>
          <a:xfrm rot="18870001">
            <a:off x="3491880" y="2754861"/>
            <a:ext cx="720080" cy="4012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 rot="7656192">
            <a:off x="3848735" y="4157739"/>
            <a:ext cx="376382" cy="344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/>
          <p:cNvCxnSpPr>
            <a:endCxn id="7" idx="2"/>
          </p:cNvCxnSpPr>
          <p:nvPr/>
        </p:nvCxnSpPr>
        <p:spPr>
          <a:xfrm flipV="1">
            <a:off x="5076056" y="2010544"/>
            <a:ext cx="417570" cy="266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 flipV="1">
            <a:off x="3239852" y="1988840"/>
            <a:ext cx="252028" cy="1548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6" idx="6"/>
          </p:cNvCxnSpPr>
          <p:nvPr/>
        </p:nvCxnSpPr>
        <p:spPr>
          <a:xfrm>
            <a:off x="4788024" y="4897598"/>
            <a:ext cx="1152128" cy="38847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>
            <a:off x="2771800" y="5091836"/>
            <a:ext cx="360040" cy="19423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4322181" y="5311435"/>
            <a:ext cx="67590" cy="871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3059832" y="836712"/>
            <a:ext cx="576064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 flipV="1">
            <a:off x="2231740" y="836712"/>
            <a:ext cx="216024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13" idx="6"/>
            <a:endCxn id="17" idx="2"/>
          </p:cNvCxnSpPr>
          <p:nvPr/>
        </p:nvCxnSpPr>
        <p:spPr>
          <a:xfrm flipV="1">
            <a:off x="4932040" y="512676"/>
            <a:ext cx="360040" cy="3600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12" idx="2"/>
            <a:endCxn id="14" idx="6"/>
          </p:cNvCxnSpPr>
          <p:nvPr/>
        </p:nvCxnSpPr>
        <p:spPr>
          <a:xfrm flipH="1" flipV="1">
            <a:off x="1403648" y="512676"/>
            <a:ext cx="216024" cy="3600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7" idx="6"/>
            <a:endCxn id="15" idx="2"/>
          </p:cNvCxnSpPr>
          <p:nvPr/>
        </p:nvCxnSpPr>
        <p:spPr>
          <a:xfrm>
            <a:off x="7293826" y="2010544"/>
            <a:ext cx="302510" cy="1113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11" idx="5"/>
            <a:endCxn id="18" idx="0"/>
          </p:cNvCxnSpPr>
          <p:nvPr/>
        </p:nvCxnSpPr>
        <p:spPr>
          <a:xfrm>
            <a:off x="7230868" y="5618162"/>
            <a:ext cx="203450" cy="40312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>
            <a:off x="5076056" y="6018406"/>
            <a:ext cx="36004" cy="146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flipH="1">
            <a:off x="2555776" y="5834395"/>
            <a:ext cx="72008" cy="18689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6.Mond el miből mi keletkezik?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+  </a:t>
            </a:r>
          </a:p>
          <a:p>
            <a:pPr marL="0" indent="0">
              <a:buNone/>
            </a:pPr>
            <a:r>
              <a:rPr lang="hu-HU" dirty="0" smtClean="0"/>
              <a:t>Mi az anyagok neve?</a:t>
            </a:r>
            <a:br>
              <a:rPr lang="hu-HU" dirty="0" smtClean="0"/>
            </a:br>
            <a:r>
              <a:rPr lang="hu-HU" dirty="0" smtClean="0"/>
              <a:t>Melyik anyagcsoportba tartoznak?</a:t>
            </a:r>
          </a:p>
          <a:p>
            <a:pPr marL="0" indent="0">
              <a:buNone/>
            </a:pPr>
            <a:r>
              <a:rPr lang="hu-HU" dirty="0" smtClean="0"/>
              <a:t>Milyen </a:t>
            </a:r>
            <a:r>
              <a:rPr lang="hu-HU" dirty="0" err="1" smtClean="0"/>
              <a:t>kémiairészecskékből</a:t>
            </a:r>
            <a:r>
              <a:rPr lang="hu-HU" dirty="0" smtClean="0"/>
              <a:t> </a:t>
            </a:r>
            <a:r>
              <a:rPr lang="hu-HU" dirty="0" smtClean="0"/>
              <a:t>állnak?</a:t>
            </a:r>
            <a:br>
              <a:rPr lang="hu-HU" dirty="0" smtClean="0"/>
            </a:br>
            <a:r>
              <a:rPr lang="hu-HU" dirty="0" smtClean="0"/>
              <a:t>Írd le a kémiai jelüket!</a:t>
            </a:r>
          </a:p>
          <a:p>
            <a:pPr marL="0" indent="0">
              <a:buNone/>
            </a:pPr>
            <a:r>
              <a:rPr lang="hu-HU" dirty="0" smtClean="0"/>
              <a:t>Mi lesz belőlük?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77813"/>
            <a:ext cx="792088" cy="52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szén-diox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5145"/>
            <a:ext cx="792088" cy="5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31305"/>
            <a:ext cx="792088" cy="52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77813"/>
            <a:ext cx="792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35874"/>
            <a:ext cx="792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4667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49144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1" y="227514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83" y="227514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51270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6.Mond el miből mi keletkezik?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+  </a:t>
            </a:r>
          </a:p>
          <a:p>
            <a:pPr marL="0" indent="0">
              <a:buNone/>
            </a:pPr>
            <a:r>
              <a:rPr lang="hu-HU" dirty="0" smtClean="0"/>
              <a:t>			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Víz			szén-dioxid			vegyület			</a:t>
            </a:r>
            <a:r>
              <a:rPr lang="hu-HU" dirty="0" err="1" smtClean="0"/>
              <a:t>vegyület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molekula 			</a:t>
            </a:r>
            <a:r>
              <a:rPr lang="hu-HU" dirty="0" err="1" smtClean="0"/>
              <a:t>molekula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H</a:t>
            </a:r>
            <a:r>
              <a:rPr lang="hu-HU" baseline="-25000" dirty="0" smtClean="0"/>
              <a:t>2</a:t>
            </a:r>
            <a:r>
              <a:rPr lang="hu-HU" dirty="0" smtClean="0"/>
              <a:t>O				CO </a:t>
            </a:r>
            <a:r>
              <a:rPr lang="hu-HU" baseline="-25000" dirty="0" smtClean="0"/>
              <a:t>2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4006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67" y="2047881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0933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60" y="2322216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54" y="2356291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83846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22" y="2095074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1199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093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14981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274</Words>
  <Application>Microsoft Office PowerPoint</Application>
  <PresentationFormat>Diavetítés a képernyőre (4:3 oldalarány)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Összefoglalás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Összefoglalás</dc:title>
  <dc:creator>vrstefi</dc:creator>
  <cp:lastModifiedBy>vrstefi</cp:lastModifiedBy>
  <cp:revision>19</cp:revision>
  <dcterms:created xsi:type="dcterms:W3CDTF">2015-09-24T13:11:15Z</dcterms:created>
  <dcterms:modified xsi:type="dcterms:W3CDTF">2015-09-30T08:34:23Z</dcterms:modified>
</cp:coreProperties>
</file>