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9" r:id="rId6"/>
    <p:sldId id="260" r:id="rId7"/>
    <p:sldId id="261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12006-14BA-4CA0-90AB-CC4BB99A688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1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B4F1-62E3-4B1C-9368-1797CB59D69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2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4112-47C1-4495-9F1A-E592787765D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8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12006-14BA-4CA0-90AB-CC4BB99A688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1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85CB-E7BD-46F2-B9B1-3737230D5FE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F915-A6C9-467F-A98C-5AFC7BDEEA0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03A9-BFFE-4D8E-95B3-2F752788B21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2352F-981D-41EC-A3AE-CDAFB6BB76D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51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12CA-DBCC-42AF-A730-59813CC8262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44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40E9-1785-4507-ACDE-E532B46ECEA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43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F068-4352-408B-A785-9547FCD5BFE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5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85CB-E7BD-46F2-B9B1-3737230D5FE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92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E77B9-C607-48CE-8DBE-BABEF022B38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7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B4F1-62E3-4B1C-9368-1797CB59D69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7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4112-47C1-4495-9F1A-E592787765D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16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12006-14BA-4CA0-90AB-CC4BB99A688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91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85CB-E7BD-46F2-B9B1-3737230D5FE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31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F915-A6C9-467F-A98C-5AFC7BDEEA0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17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03A9-BFFE-4D8E-95B3-2F752788B21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0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2352F-981D-41EC-A3AE-CDAFB6BB76D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48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12CA-DBCC-42AF-A730-59813CC8262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69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40E9-1785-4507-ACDE-E532B46ECEA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1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F915-A6C9-467F-A98C-5AFC7BDEEA0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43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F068-4352-408B-A785-9547FCD5BFE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03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E77B9-C607-48CE-8DBE-BABEF022B38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70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B4F1-62E3-4B1C-9368-1797CB59D69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2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4112-47C1-4495-9F1A-E592787765D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1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12006-14BA-4CA0-90AB-CC4BB99A688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18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85CB-E7BD-46F2-B9B1-3737230D5FE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43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F915-A6C9-467F-A98C-5AFC7BDEEA0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3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03A9-BFFE-4D8E-95B3-2F752788B21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6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2352F-981D-41EC-A3AE-CDAFB6BB76D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6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12CA-DBCC-42AF-A730-59813CC8262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03A9-BFFE-4D8E-95B3-2F752788B21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1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40E9-1785-4507-ACDE-E532B46ECEA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22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F068-4352-408B-A785-9547FCD5BFE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55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E77B9-C607-48CE-8DBE-BABEF022B38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19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B4F1-62E3-4B1C-9368-1797CB59D69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54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4112-47C1-4495-9F1A-E592787765D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7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2352F-981D-41EC-A3AE-CDAFB6BB76D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1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12CA-DBCC-42AF-A730-59813CC8262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40E9-1785-4507-ACDE-E532B46ECEA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F068-4352-408B-A785-9547FCD5BFE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2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E77B9-C607-48CE-8DBE-BABEF022B38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6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3A8B7-9558-4E59-9EBB-50B7E756023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1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3A8B7-9558-4E59-9EBB-50B7E756023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6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3A8B7-9558-4E59-9EBB-50B7E756023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3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3A8B7-9558-4E59-9EBB-50B7E756023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9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Oldatok, oldódás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8859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320675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21145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7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2182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0002"/>
            <a:ext cx="8284279" cy="337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1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Oldódás-energiaváltozás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Kísérlet: </a:t>
            </a:r>
          </a:p>
          <a:p>
            <a:pPr marL="0" indent="0">
              <a:buNone/>
            </a:pPr>
            <a:r>
              <a:rPr lang="hu-HU" dirty="0" smtClean="0"/>
              <a:t>1. </a:t>
            </a:r>
            <a:r>
              <a:rPr lang="hu-HU" dirty="0" err="1" smtClean="0"/>
              <a:t>Szalalkáli</a:t>
            </a:r>
            <a:r>
              <a:rPr lang="hu-HU" dirty="0" smtClean="0"/>
              <a:t> oldása vízben</a:t>
            </a:r>
          </a:p>
          <a:p>
            <a:pPr marL="0" indent="0">
              <a:buNone/>
            </a:pPr>
            <a:r>
              <a:rPr lang="hu-HU" dirty="0" smtClean="0"/>
              <a:t>2. nátrium-hidroxid oldása vízben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Melyik exoterm, melyik endoterm változás? </a:t>
            </a:r>
          </a:p>
          <a:p>
            <a:pPr marL="514350" indent="-514350">
              <a:buAutoNum type="arabicPeriod"/>
            </a:pPr>
            <a:r>
              <a:rPr lang="hu-HU" dirty="0" err="1" smtClean="0"/>
              <a:t>Szalalkáli</a:t>
            </a:r>
            <a:r>
              <a:rPr lang="hu-HU" dirty="0" smtClean="0"/>
              <a:t> oldása vízben – endoterm</a:t>
            </a:r>
          </a:p>
          <a:p>
            <a:pPr marL="514350" indent="-514350">
              <a:buAutoNum type="arabicPeriod"/>
            </a:pPr>
            <a:r>
              <a:rPr lang="hu-HU" dirty="0" smtClean="0"/>
              <a:t>nátrium-hidroxid oldása vízben </a:t>
            </a:r>
            <a:r>
              <a:rPr lang="hu-HU" dirty="0" err="1" smtClean="0"/>
              <a:t>-exoterm</a:t>
            </a:r>
            <a:endParaRPr lang="hu-HU" dirty="0" smtClean="0"/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Házi dolgozat </a:t>
            </a:r>
            <a:r>
              <a:rPr lang="hu-HU" dirty="0" err="1" smtClean="0"/>
              <a:t>PPt</a:t>
            </a:r>
            <a:r>
              <a:rPr lang="hu-HU" dirty="0" smtClean="0"/>
              <a:t> : Hőmérséklet mérés (ki, mikor, mivel)</a:t>
            </a:r>
          </a:p>
          <a:p>
            <a:pPr marL="0" indent="0">
              <a:buNone/>
            </a:pPr>
            <a:r>
              <a:rPr lang="hu-HU" dirty="0" smtClean="0"/>
              <a:t>Mf:28/2 feladat - táblázat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03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6868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b="1" dirty="0" smtClean="0">
                <a:solidFill>
                  <a:srgbClr val="FF0000"/>
                </a:solidFill>
              </a:rPr>
              <a:t>Miből áll egy oldat?</a:t>
            </a:r>
          </a:p>
          <a:p>
            <a:pPr eaLnBrk="1" hangingPunct="1">
              <a:buFontTx/>
              <a:buNone/>
            </a:pPr>
            <a:r>
              <a:rPr lang="hu-HU" altLang="hu-HU" b="1" dirty="0" smtClean="0"/>
              <a:t>Oldószer + oldott anyag = oldat</a:t>
            </a:r>
            <a:br>
              <a:rPr lang="hu-HU" altLang="hu-HU" b="1" dirty="0" smtClean="0"/>
            </a:br>
            <a:r>
              <a:rPr lang="hu-HU" altLang="hu-HU" b="1" dirty="0" smtClean="0"/>
              <a:t>Leggyakoribb oldószer a víz.</a:t>
            </a:r>
            <a:endParaRPr lang="hu-HU" altLang="hu-HU" dirty="0" smtClean="0"/>
          </a:p>
          <a:p>
            <a:pPr eaLnBrk="1" hangingPunct="1">
              <a:buFontTx/>
              <a:buNone/>
            </a:pPr>
            <a:endParaRPr lang="hu-HU" altLang="hu-HU" dirty="0" smtClean="0"/>
          </a:p>
          <a:p>
            <a:pPr eaLnBrk="1" hangingPunct="1">
              <a:buFontTx/>
              <a:buNone/>
            </a:pPr>
            <a:r>
              <a:rPr lang="hu-HU" altLang="hu-HU" dirty="0" smtClean="0"/>
              <a:t/>
            </a:r>
            <a:br>
              <a:rPr lang="hu-HU" altLang="hu-HU" dirty="0" smtClean="0"/>
            </a:br>
            <a:endParaRPr lang="hu-HU" altLang="hu-HU" dirty="0" smtClean="0"/>
          </a:p>
          <a:p>
            <a:pPr eaLnBrk="1" hangingPunct="1">
              <a:buFontTx/>
              <a:buNone/>
            </a:pPr>
            <a:r>
              <a:rPr lang="hu-HU" altLang="hu-HU" dirty="0" smtClean="0">
                <a:solidFill>
                  <a:schemeClr val="accent2"/>
                </a:solidFill>
              </a:rPr>
              <a:t>Ha egy pohár vízbe cukrot teszünk, az egy oldat. </a:t>
            </a:r>
            <a:br>
              <a:rPr lang="hu-HU" altLang="hu-HU" dirty="0" smtClean="0">
                <a:solidFill>
                  <a:schemeClr val="accent2"/>
                </a:solidFill>
              </a:rPr>
            </a:br>
            <a:r>
              <a:rPr lang="hu-HU" altLang="hu-HU" dirty="0" smtClean="0">
                <a:solidFill>
                  <a:schemeClr val="accent2"/>
                </a:solidFill>
              </a:rPr>
              <a:t>Ebben az esetben az oldott anyag szilárd halmazállapotú.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2808288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mtClean="0">
                <a:solidFill>
                  <a:schemeClr val="accent2"/>
                </a:solidFill>
              </a:rPr>
              <a:t>Ha a cukros vízbe még egy kis citromlét öntünk,már kész is a limonádé. </a:t>
            </a:r>
            <a:br>
              <a:rPr lang="hu-HU" altLang="hu-HU" smtClean="0">
                <a:solidFill>
                  <a:schemeClr val="accent2"/>
                </a:solidFill>
              </a:rPr>
            </a:br>
            <a:r>
              <a:rPr lang="hu-HU" altLang="hu-HU" smtClean="0">
                <a:solidFill>
                  <a:schemeClr val="accent2"/>
                </a:solidFill>
              </a:rPr>
              <a:t>A limonádé valójában egy oldat, amiben a vízben mint oldószerben kétféle oldott anyag is van: </a:t>
            </a:r>
            <a:br>
              <a:rPr lang="hu-HU" altLang="hu-HU" smtClean="0">
                <a:solidFill>
                  <a:schemeClr val="accent2"/>
                </a:solidFill>
              </a:rPr>
            </a:br>
            <a:r>
              <a:rPr lang="hu-HU" altLang="hu-HU" smtClean="0">
                <a:solidFill>
                  <a:schemeClr val="accent2"/>
                </a:solidFill>
              </a:rPr>
              <a:t>a cukor és a folyékony halmazállapotú citromlé.</a:t>
            </a:r>
            <a:br>
              <a:rPr lang="hu-HU" altLang="hu-HU" smtClean="0">
                <a:solidFill>
                  <a:schemeClr val="accent2"/>
                </a:solidFill>
              </a:rPr>
            </a:br>
            <a:endParaRPr lang="hu-HU" altLang="hu-HU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hu-HU" altLang="hu-HU" smtClean="0">
              <a:solidFill>
                <a:schemeClr val="accent2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57563"/>
            <a:ext cx="207486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9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mtClean="0">
                <a:solidFill>
                  <a:schemeClr val="accent2"/>
                </a:solidFill>
              </a:rPr>
              <a:t>Folyékony anyag -az ecetsav- van feloldva vízben a háztartási ecetben,</a:t>
            </a:r>
            <a:br>
              <a:rPr lang="hu-HU" altLang="hu-HU" smtClean="0">
                <a:solidFill>
                  <a:schemeClr val="accent2"/>
                </a:solidFill>
              </a:rPr>
            </a:br>
            <a:r>
              <a:rPr lang="hu-HU" altLang="hu-HU" smtClean="0">
                <a:solidFill>
                  <a:schemeClr val="accent2"/>
                </a:solidFill>
              </a:rPr>
              <a:t>amit ételízesítéshez használunk.</a:t>
            </a:r>
            <a:r>
              <a:rPr lang="hu-HU" altLang="hu-HU" smtClean="0"/>
              <a:t>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41438"/>
            <a:ext cx="1712912" cy="25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35290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11188" y="4789488"/>
            <a:ext cx="784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>
                <a:solidFill>
                  <a:schemeClr val="accent2"/>
                </a:solidFill>
              </a:rPr>
              <a:t>Gázt is oldhatunk vízben. </a:t>
            </a:r>
            <a:br>
              <a:rPr lang="hu-HU" altLang="hu-HU" sz="2400">
                <a:solidFill>
                  <a:schemeClr val="accent2"/>
                </a:solidFill>
              </a:rPr>
            </a:br>
            <a:r>
              <a:rPr lang="hu-HU" altLang="hu-HU" sz="2400">
                <a:solidFill>
                  <a:schemeClr val="accent2"/>
                </a:solidFill>
              </a:rPr>
              <a:t>Erre példa a természetes vizekben </a:t>
            </a:r>
            <a:br>
              <a:rPr lang="hu-HU" altLang="hu-HU" sz="2400">
                <a:solidFill>
                  <a:schemeClr val="accent2"/>
                </a:solidFill>
              </a:rPr>
            </a:br>
            <a:r>
              <a:rPr lang="hu-HU" altLang="hu-HU" sz="2400">
                <a:solidFill>
                  <a:schemeClr val="accent2"/>
                </a:solidFill>
              </a:rPr>
              <a:t>(tavakban, folyókban, tengerekben) oldott oxigéngáz. </a:t>
            </a:r>
            <a:br>
              <a:rPr lang="hu-HU" altLang="hu-HU" sz="2400">
                <a:solidFill>
                  <a:schemeClr val="accent2"/>
                </a:solidFill>
              </a:rPr>
            </a:br>
            <a:r>
              <a:rPr lang="hu-HU" altLang="hu-HU" sz="2400">
                <a:solidFill>
                  <a:schemeClr val="accent2"/>
                </a:solidFill>
              </a:rPr>
              <a:t>Ez nagyon fontos a vízi élőlények légzéséhez. </a:t>
            </a:r>
          </a:p>
        </p:txBody>
      </p:sp>
    </p:spTree>
    <p:extLst>
      <p:ext uri="{BB962C8B-B14F-4D97-AF65-F5344CB8AC3E}">
        <p14:creationId xmlns:p14="http://schemas.microsoft.com/office/powerpoint/2010/main" val="13196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 történik oldódáskor?</a:t>
            </a:r>
          </a:p>
          <a:p>
            <a:pPr marL="0" indent="0">
              <a:buNone/>
            </a:pPr>
            <a:r>
              <a:rPr lang="hu-HU" altLang="hu-HU" dirty="0" smtClean="0"/>
              <a:t>Oldódás:  az oldószer részecskéi elkeverednek az oldandó anyag részecskéivel.</a:t>
            </a:r>
          </a:p>
          <a:p>
            <a:pPr marL="0" indent="0">
              <a:buNone/>
            </a:pPr>
            <a:r>
              <a:rPr lang="hu-HU" altLang="hu-HU" dirty="0" smtClean="0"/>
              <a:t>Konyhasó oldódása</a:t>
            </a:r>
          </a:p>
          <a:p>
            <a:pPr marL="0" indent="0">
              <a:buNone/>
            </a:pPr>
            <a:r>
              <a:rPr lang="hu-HU" altLang="hu-HU" dirty="0" smtClean="0"/>
              <a:t> vízben – fizikai </a:t>
            </a:r>
          </a:p>
          <a:p>
            <a:pPr marL="0" indent="0">
              <a:buNone/>
            </a:pPr>
            <a:r>
              <a:rPr lang="hu-HU" altLang="hu-HU" dirty="0" smtClean="0"/>
              <a:t>változás</a:t>
            </a:r>
          </a:p>
          <a:p>
            <a:pPr marL="0" indent="0">
              <a:buNone/>
            </a:pPr>
            <a:endParaRPr lang="hu-HU" altLang="hu-HU" dirty="0" smtClean="0"/>
          </a:p>
          <a:p>
            <a:pPr marL="0" indent="0">
              <a:buNone/>
            </a:pPr>
            <a:endParaRPr lang="hu-HU" altLang="hu-HU" dirty="0" smtClean="0"/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Picture 2" descr="anyag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12700"/>
            <a:ext cx="4032448" cy="366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2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dirty="0" smtClean="0"/>
              <a:t>Mi miben oldódik?</a:t>
            </a:r>
          </a:p>
          <a:p>
            <a:pPr eaLnBrk="1" hangingPunct="1">
              <a:buFontTx/>
              <a:buNone/>
            </a:pPr>
            <a:r>
              <a:rPr lang="hu-HU" altLang="hu-HU" dirty="0" smtClean="0">
                <a:solidFill>
                  <a:schemeClr val="accent2"/>
                </a:solidFill>
              </a:rPr>
              <a:t>Figyeld meg a kísérletet és írd le a tapasztalatot!</a:t>
            </a:r>
          </a:p>
          <a:p>
            <a:pPr eaLnBrk="1" hangingPunct="1">
              <a:buFontTx/>
              <a:buNone/>
            </a:pPr>
            <a:r>
              <a:rPr lang="hu-HU" altLang="hu-HU" dirty="0" smtClean="0"/>
              <a:t>Kálium-permanganát oldása vízben.</a:t>
            </a:r>
          </a:p>
          <a:p>
            <a:pPr eaLnBrk="1" hangingPunct="1">
              <a:buFontTx/>
              <a:buNone/>
            </a:pPr>
            <a:r>
              <a:rPr lang="hu-HU" altLang="hu-HU" dirty="0" smtClean="0"/>
              <a:t>Rézszulfát oldása vízben.</a:t>
            </a:r>
          </a:p>
          <a:p>
            <a:pPr eaLnBrk="1" hangingPunct="1">
              <a:buFontTx/>
              <a:buNone/>
            </a:pPr>
            <a:r>
              <a:rPr lang="hu-HU" altLang="hu-HU" dirty="0" smtClean="0"/>
              <a:t>Étolaj+ víz</a:t>
            </a:r>
          </a:p>
        </p:txBody>
      </p:sp>
    </p:spTree>
    <p:extLst>
      <p:ext uri="{BB962C8B-B14F-4D97-AF65-F5344CB8AC3E}">
        <p14:creationId xmlns:p14="http://schemas.microsoft.com/office/powerpoint/2010/main" val="42544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3394075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u="sng" dirty="0" smtClean="0"/>
              <a:t>Oldószer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dirty="0" smtClean="0"/>
              <a:t>Víz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dirty="0" smtClean="0"/>
              <a:t>Olaj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dirty="0" smtClean="0"/>
              <a:t>Zsír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dirty="0" smtClean="0"/>
              <a:t>Benzin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dirty="0" smtClean="0"/>
              <a:t>Alkohol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dirty="0" smtClean="0"/>
              <a:t>Mindig folyékony halmazállapotú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859338" y="620713"/>
            <a:ext cx="388937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 u="sng">
                <a:solidFill>
                  <a:srgbClr val="000000"/>
                </a:solidFill>
              </a:rPr>
              <a:t>Oldott anyag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Cukor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Körömlakk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Jód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Zsír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Pirospaprika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Oxigén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Só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Szén-dioxid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3200">
                <a:solidFill>
                  <a:srgbClr val="000000"/>
                </a:solidFill>
              </a:rPr>
              <a:t>Mind három halmazállapot lehet.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0"/>
            <a:ext cx="626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800" dirty="0">
                <a:solidFill>
                  <a:srgbClr val="000000"/>
                </a:solidFill>
              </a:rPr>
              <a:t>Mi miben oldódik?</a:t>
            </a:r>
          </a:p>
        </p:txBody>
      </p:sp>
    </p:spTree>
    <p:extLst>
      <p:ext uri="{BB962C8B-B14F-4D97-AF65-F5344CB8AC3E}">
        <p14:creationId xmlns:p14="http://schemas.microsoft.com/office/powerpoint/2010/main" val="27797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3394075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u="sng" smtClean="0"/>
              <a:t>Oldószer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Víz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Olaj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Zsír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Benzin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Alkohol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859338" y="620713"/>
            <a:ext cx="3889375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 u="sng">
                <a:solidFill>
                  <a:srgbClr val="000000"/>
                </a:solidFill>
              </a:rPr>
              <a:t>Oldott anyag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Cukor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Körömlakk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Jód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Zsír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Pirospaprika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Oxigén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Só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Szén-dioxid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4213" y="0"/>
            <a:ext cx="626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800">
                <a:solidFill>
                  <a:srgbClr val="000000"/>
                </a:solidFill>
              </a:rPr>
              <a:t>Mi miben oldódik?</a:t>
            </a: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1187450" y="1125538"/>
            <a:ext cx="3313113" cy="358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>
            <a:off x="1187450" y="1125538"/>
            <a:ext cx="3671888" cy="3527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1187450" y="1125538"/>
            <a:ext cx="3671888" cy="2951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1187450" y="1125538"/>
            <a:ext cx="3671888" cy="417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187450" y="1484313"/>
            <a:ext cx="3671888" cy="20161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1187450" y="1989138"/>
            <a:ext cx="3671888" cy="15843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1501775" y="1989138"/>
            <a:ext cx="3357563" cy="360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1501775" y="2349500"/>
            <a:ext cx="3357563" cy="1428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endCxn id="10243" idx="1"/>
          </p:cNvCxnSpPr>
          <p:nvPr/>
        </p:nvCxnSpPr>
        <p:spPr>
          <a:xfrm>
            <a:off x="1501775" y="2349500"/>
            <a:ext cx="3357563" cy="7175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1692275" y="1989138"/>
            <a:ext cx="3167063" cy="7921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V="1">
            <a:off x="1692275" y="2600325"/>
            <a:ext cx="3167063" cy="1809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endCxn id="10243" idx="1"/>
          </p:cNvCxnSpPr>
          <p:nvPr/>
        </p:nvCxnSpPr>
        <p:spPr>
          <a:xfrm>
            <a:off x="1692275" y="2781300"/>
            <a:ext cx="3167063" cy="2857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3284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0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187</Words>
  <Application>Microsoft Office PowerPoint</Application>
  <PresentationFormat>Diavetítés a képernyőre (4:3 oldalarány)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Alapértelmezett terv</vt:lpstr>
      <vt:lpstr>1_Alapértelmezett terv</vt:lpstr>
      <vt:lpstr>2_Alapértelmezett terv</vt:lpstr>
      <vt:lpstr>3_Alapértelmezett terv</vt:lpstr>
      <vt:lpstr>Oldatok, oldódás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Oldódás-energiaváltozás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Oldatok, oldódás</dc:title>
  <dc:creator>vrstefi</dc:creator>
  <cp:lastModifiedBy>vrstefi</cp:lastModifiedBy>
  <cp:revision>9</cp:revision>
  <dcterms:created xsi:type="dcterms:W3CDTF">2015-11-09T08:56:42Z</dcterms:created>
  <dcterms:modified xsi:type="dcterms:W3CDTF">2015-11-09T17:18:06Z</dcterms:modified>
</cp:coreProperties>
</file>