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99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88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27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31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16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89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37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12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65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192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20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5C540-C8EC-4135-9F27-DAE8A04D9D05}" type="datetimeFigureOut">
              <a:rPr lang="hu-HU" smtClean="0"/>
              <a:t>2015.11.19.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C715-94E3-4E99-B48B-42FA3AA06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6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/>
          <a:lstStyle/>
          <a:p>
            <a:r>
              <a:rPr lang="hu-HU" dirty="0" smtClean="0"/>
              <a:t>Milyen tényezőktől függ az anyagok oldhatósága?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193617" cy="41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Összefoglalva: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hu-HU" dirty="0" smtClean="0"/>
          </a:p>
          <a:p>
            <a:pPr marL="0" indent="0">
              <a:buNone/>
            </a:pPr>
            <a:r>
              <a:rPr lang="hu-HU" dirty="0"/>
              <a:t>Az anyagok oldhatósága függ: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Az anyag minőségétől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Hőmérséklettől</a:t>
            </a:r>
          </a:p>
          <a:p>
            <a:pPr marL="0" indent="0">
              <a:buNone/>
            </a:pPr>
            <a:r>
              <a:rPr lang="hu-HU" dirty="0" smtClean="0"/>
              <a:t>3.     Nyomástól (gázok)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err="1"/>
              <a:t>Tk</a:t>
            </a:r>
            <a:r>
              <a:rPr lang="hu-HU" dirty="0"/>
              <a:t>: 31-32 oldal érdekességek - olvassuk el.  </a:t>
            </a:r>
          </a:p>
          <a:p>
            <a:pPr marL="0" indent="0">
              <a:buNone/>
            </a:pPr>
            <a:r>
              <a:rPr lang="hu-HU" dirty="0" err="1"/>
              <a:t>Hf</a:t>
            </a:r>
            <a:r>
              <a:rPr lang="hu-HU" dirty="0"/>
              <a:t>: Mf:  29/ 3   31/3-4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76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Az anyagok oldhatósága függ: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Az anyag minőségétől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Hőmérséklettől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Az oldhatóságot megadhatjuk adott hőmérsékleten telített oldat </a:t>
            </a:r>
          </a:p>
          <a:p>
            <a:pPr>
              <a:buFontTx/>
              <a:buChar char="-"/>
            </a:pPr>
            <a:r>
              <a:rPr lang="hu-HU" dirty="0" smtClean="0"/>
              <a:t>tömegszázalékával, vagy </a:t>
            </a:r>
          </a:p>
          <a:p>
            <a:pPr>
              <a:buFontTx/>
              <a:buChar char="-"/>
            </a:pPr>
            <a:r>
              <a:rPr lang="hu-HU" dirty="0" smtClean="0"/>
              <a:t>100g oldószerben feloldódó anyag mennyiségével.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056784" cy="8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067284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Kísérlet:</a:t>
            </a:r>
          </a:p>
          <a:p>
            <a:pPr marL="0" indent="0">
              <a:buNone/>
            </a:pPr>
            <a:r>
              <a:rPr lang="hu-HU" dirty="0" smtClean="0"/>
              <a:t>Készítsünk 20 </a:t>
            </a:r>
            <a:r>
              <a:rPr lang="hu-HU" baseline="30000" dirty="0" smtClean="0"/>
              <a:t>0</a:t>
            </a:r>
            <a:r>
              <a:rPr lang="hu-HU" dirty="0" smtClean="0"/>
              <a:t>C – </a:t>
            </a:r>
            <a:r>
              <a:rPr lang="hu-HU" dirty="0" err="1" smtClean="0"/>
              <a:t>on</a:t>
            </a:r>
            <a:r>
              <a:rPr lang="hu-HU" dirty="0" smtClean="0"/>
              <a:t> telített rézgálic oldatot.</a:t>
            </a:r>
          </a:p>
          <a:p>
            <a:pPr marL="0" indent="0">
              <a:buNone/>
            </a:pPr>
            <a:r>
              <a:rPr lang="hu-HU" dirty="0" smtClean="0"/>
              <a:t>Az oldat egy részletébe tegyünk további anyagot és melegítsük. </a:t>
            </a:r>
          </a:p>
          <a:p>
            <a:pPr marL="0" indent="0">
              <a:buNone/>
            </a:pPr>
            <a:r>
              <a:rPr lang="hu-HU" dirty="0" smtClean="0"/>
              <a:t>Hűtsük le az oldatot.</a:t>
            </a:r>
          </a:p>
          <a:p>
            <a:pPr marL="0" indent="0">
              <a:buNone/>
            </a:pPr>
            <a:r>
              <a:rPr lang="hu-HU" dirty="0" smtClean="0"/>
              <a:t>Megfigyelés:</a:t>
            </a:r>
          </a:p>
          <a:p>
            <a:pPr marL="0" indent="0">
              <a:buNone/>
            </a:pPr>
            <a:r>
              <a:rPr lang="hu-HU" dirty="0" smtClean="0"/>
              <a:t>Melegítés hatására további anyag oldódik.</a:t>
            </a:r>
          </a:p>
          <a:p>
            <a:pPr marL="0" indent="0">
              <a:buNone/>
            </a:pPr>
            <a:r>
              <a:rPr lang="hu-HU" dirty="0" smtClean="0"/>
              <a:t>Hűtés után a felesleges anyag kikristályosodik.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06163" y="37447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Szilárd anyagok oldhatósága</a:t>
            </a:r>
            <a:endParaRPr lang="hu-HU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89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Tapasztalat: </a:t>
            </a:r>
          </a:p>
          <a:p>
            <a:pPr marL="0" indent="0">
              <a:buNone/>
            </a:pPr>
            <a:r>
              <a:rPr lang="hu-HU" dirty="0" smtClean="0"/>
              <a:t>Hőmérséklet emelésével nő az oldhatóság.</a:t>
            </a:r>
          </a:p>
          <a:p>
            <a:pPr marL="0" indent="0">
              <a:buNone/>
            </a:pPr>
            <a:r>
              <a:rPr lang="hu-HU" dirty="0" smtClean="0"/>
              <a:t>Telített oldatot lehűtve a felesleg kristályosodik.</a:t>
            </a:r>
          </a:p>
          <a:p>
            <a:pPr marL="0" indent="0">
              <a:buNone/>
            </a:pPr>
            <a:r>
              <a:rPr lang="hu-HU" dirty="0" smtClean="0"/>
              <a:t>Kristályosítás: szilárd anyagok tisztítására használt eljárás.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2739119" cy="205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Néhány anyag oldhatóságának változása a hőmérséklet függvényében: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100 g oldószerben hány g oldódik.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A hipermangán (kálium-permanganát) oldhatósága miért nincs 80 </a:t>
            </a:r>
            <a:r>
              <a:rPr lang="hu-HU" baseline="30000" dirty="0" smtClean="0">
                <a:solidFill>
                  <a:srgbClr val="FF0000"/>
                </a:solidFill>
              </a:rPr>
              <a:t>0</a:t>
            </a:r>
            <a:r>
              <a:rPr lang="hu-HU" dirty="0" smtClean="0">
                <a:solidFill>
                  <a:srgbClr val="FF0000"/>
                </a:solidFill>
              </a:rPr>
              <a:t>C-on megadva?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52748"/>
            <a:ext cx="6977172" cy="283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4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Gázok oldhatósága</a:t>
            </a:r>
            <a:endParaRPr lang="hu-HU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Vizsgáld meg a táblázat adatait!</a:t>
            </a: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 A hőmérséklet emelkedésével az oldhatóság csökken.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6" y="1840916"/>
            <a:ext cx="7969548" cy="331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31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Grafikon: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Milyen halmazállapotúak a fenti anyagok?</a:t>
            </a: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5904656" cy="413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4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Mit jelent: „nyári melegben pipálnak a halak” ? 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Hő </a:t>
            </a:r>
            <a:r>
              <a:rPr lang="hu-HU" dirty="0"/>
              <a:t>hatása a gázok oldódására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r>
              <a:rPr lang="hu-HU" dirty="0" smtClean="0"/>
              <a:t>A hőmérséklet emelkedésével fordítottan arányos az oldhatóság.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124744"/>
            <a:ext cx="390968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6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577" y="661129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Nyomás hatása a gázok oldódására: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Miért </a:t>
            </a:r>
            <a:r>
              <a:rPr lang="hu-HU" dirty="0">
                <a:solidFill>
                  <a:srgbClr val="FF0000"/>
                </a:solidFill>
              </a:rPr>
              <a:t>lesz egyre „gyengébb” a 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Szódavíz, ahogy fogy az üvegből?</a:t>
            </a:r>
          </a:p>
          <a:p>
            <a:pPr marL="0" indent="0">
              <a:buNone/>
            </a:pPr>
            <a:r>
              <a:rPr lang="hu-HU" dirty="0"/>
              <a:t>Nagyobb nyomáson jobban oldódnak</a:t>
            </a:r>
          </a:p>
          <a:p>
            <a:pPr marL="0" indent="0">
              <a:buNone/>
            </a:pPr>
            <a:r>
              <a:rPr lang="hu-HU" dirty="0"/>
              <a:t>a gázok.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75605"/>
            <a:ext cx="171291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0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236</Words>
  <Application>Microsoft Office PowerPoint</Application>
  <PresentationFormat>Diavetítés a képernyőre (4:3 oldalarány)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Milyen tényezőktől függ az anyagok oldhatósága?</vt:lpstr>
      <vt:lpstr>PowerPoint bemutató</vt:lpstr>
      <vt:lpstr>PowerPoint bemutató</vt:lpstr>
      <vt:lpstr>PowerPoint bemutató</vt:lpstr>
      <vt:lpstr>PowerPoint bemutató</vt:lpstr>
      <vt:lpstr>Gázok oldhatósága</vt:lpstr>
      <vt:lpstr>PowerPoint bemutató</vt:lpstr>
      <vt:lpstr>PowerPoint bemutató</vt:lpstr>
      <vt:lpstr>PowerPoint bemutató</vt:lpstr>
      <vt:lpstr>Összefoglalva: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Milyen tényezőktől függ az anyagok oldhatósága?</dc:title>
  <dc:creator>vrstefi</dc:creator>
  <cp:lastModifiedBy>vrstefi</cp:lastModifiedBy>
  <cp:revision>11</cp:revision>
  <dcterms:created xsi:type="dcterms:W3CDTF">2015-11-18T13:50:09Z</dcterms:created>
  <dcterms:modified xsi:type="dcterms:W3CDTF">2015-11-19T18:48:45Z</dcterms:modified>
</cp:coreProperties>
</file>