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08" r:id="rId4"/>
    <p:sldMasterId id="2147483720" r:id="rId5"/>
  </p:sldMasterIdLst>
  <p:sldIdLst>
    <p:sldId id="257" r:id="rId6"/>
    <p:sldId id="26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49DFD-DA18-4907-A144-E839023D067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2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DB32-20F0-4A4A-8F28-BCBD9114E0B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59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6D71-1E11-4A6D-9B47-214D4C6DF2B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33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49DFD-DA18-4907-A144-E839023D067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492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430C-C022-4F4F-8629-74D8377A543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008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D61B-037B-458A-B5A1-CF183D00EC5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716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4DA76-2164-411F-B9A7-389A2F7D850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9D91E-E5E6-461B-8084-19676F7FD91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73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DEF61-9E0D-46CA-8ECF-437108B30472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237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BFBC-4095-47AC-BE30-F57FA6B05B6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83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1819-70B9-42D8-85B0-78ABE8CE072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06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430C-C022-4F4F-8629-74D8377A543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604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CF3-ABD0-4E12-96D1-47DEF3913D9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99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DB32-20F0-4A4A-8F28-BCBD9114E0B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94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6D71-1E11-4A6D-9B47-214D4C6DF2B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8237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49DFD-DA18-4907-A144-E839023D067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430C-C022-4F4F-8629-74D8377A543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7749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D61B-037B-458A-B5A1-CF183D00EC5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495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4DA76-2164-411F-B9A7-389A2F7D850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000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9D91E-E5E6-461B-8084-19676F7FD91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444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DEF61-9E0D-46CA-8ECF-437108B30472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305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BFBC-4095-47AC-BE30-F57FA6B05B6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3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D61B-037B-458A-B5A1-CF183D00EC5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1088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1819-70B9-42D8-85B0-78ABE8CE072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236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CF3-ABD0-4E12-96D1-47DEF3913D9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4863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DB32-20F0-4A4A-8F28-BCBD9114E0B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4662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6D71-1E11-4A6D-9B47-214D4C6DF2B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0918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49DFD-DA18-4907-A144-E839023D067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5428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430C-C022-4F4F-8629-74D8377A543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570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D61B-037B-458A-B5A1-CF183D00EC5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886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4DA76-2164-411F-B9A7-389A2F7D850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0825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9D91E-E5E6-461B-8084-19676F7FD91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608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DEF61-9E0D-46CA-8ECF-437108B30472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1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4DA76-2164-411F-B9A7-389A2F7D850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055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BFBC-4095-47AC-BE30-F57FA6B05B6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999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1819-70B9-42D8-85B0-78ABE8CE072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41454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CF3-ABD0-4E12-96D1-47DEF3913D9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5690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DB32-20F0-4A4A-8F28-BCBD9114E0B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9040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6D71-1E11-4A6D-9B47-214D4C6DF2B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396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49DFD-DA18-4907-A144-E839023D067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307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430C-C022-4F4F-8629-74D8377A543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342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93D61B-037B-458A-B5A1-CF183D00EC5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2122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4DA76-2164-411F-B9A7-389A2F7D850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955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9D91E-E5E6-461B-8084-19676F7FD91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29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9D91E-E5E6-461B-8084-19676F7FD91E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6746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DEF61-9E0D-46CA-8ECF-437108B30472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9507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BFBC-4095-47AC-BE30-F57FA6B05B6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74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1819-70B9-42D8-85B0-78ABE8CE072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53189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CF3-ABD0-4E12-96D1-47DEF3913D9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5998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DB32-20F0-4A4A-8F28-BCBD9114E0BB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5026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96D71-1E11-4A6D-9B47-214D4C6DF2B1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53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DEF61-9E0D-46CA-8ECF-437108B30472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72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FBFBC-4095-47AC-BE30-F57FA6B05B6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79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91819-70B9-42D8-85B0-78ABE8CE0729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84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DCF3-ABD0-4E12-96D1-47DEF3913D98}" type="slidenum">
              <a:rPr lang="hu-HU" altLang="hu-HU">
                <a:solidFill>
                  <a:srgbClr val="000000"/>
                </a:solidFill>
              </a:rPr>
              <a:pPr/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768CD5-428A-421F-B449-4C359A3F207B}" type="slidenum">
              <a:rPr lang="hu-HU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768CD5-428A-421F-B449-4C359A3F207B}" type="slidenum">
              <a:rPr lang="hu-HU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5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768CD5-428A-421F-B449-4C359A3F207B}" type="slidenum">
              <a:rPr lang="hu-HU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61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768CD5-428A-421F-B449-4C359A3F207B}" type="slidenum">
              <a:rPr lang="hu-HU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8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768CD5-428A-421F-B449-4C359A3F207B}" type="slidenum">
              <a:rPr lang="hu-HU" alt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chem.elte.hu/gigant_club/pic/hu/diesel/exhausts/m44205goz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2348880"/>
            <a:ext cx="7772400" cy="2381870"/>
          </a:xfrm>
        </p:spPr>
        <p:txBody>
          <a:bodyPr/>
          <a:lstStyle/>
          <a:p>
            <a:r>
              <a:rPr lang="hu-HU" altLang="hu-HU" dirty="0" smtClean="0"/>
              <a:t>Környezetünk gázkeverékeinek tulajdonságai és szétválasztása</a:t>
            </a:r>
            <a:endParaRPr lang="hu-HU" altLang="hu-H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92150"/>
            <a:ext cx="21526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221163"/>
            <a:ext cx="152400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64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Szén-dioxid CO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33056"/>
            <a:ext cx="8229600" cy="489310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Kísérlet!</a:t>
            </a:r>
          </a:p>
          <a:p>
            <a:pPr marL="0" indent="0">
              <a:buNone/>
            </a:pPr>
            <a:r>
              <a:rPr lang="hu-HU" dirty="0" smtClean="0"/>
              <a:t>Fizikai </a:t>
            </a:r>
            <a:r>
              <a:rPr lang="hu-HU" dirty="0" err="1" smtClean="0"/>
              <a:t>tul</a:t>
            </a:r>
            <a:r>
              <a:rPr lang="hu-HU" dirty="0" smtClean="0"/>
              <a:t>: színtelen, szagtalan, levegőnél nehezebb gáz. Vízben jól oldódik- szódavíz.</a:t>
            </a:r>
          </a:p>
          <a:p>
            <a:pPr marL="0" indent="0">
              <a:buNone/>
            </a:pPr>
            <a:r>
              <a:rPr lang="hu-HU" dirty="0" smtClean="0"/>
              <a:t>Kémiai </a:t>
            </a:r>
            <a:r>
              <a:rPr lang="hu-HU" dirty="0" err="1" smtClean="0"/>
              <a:t>tul</a:t>
            </a:r>
            <a:r>
              <a:rPr lang="hu-HU" dirty="0" smtClean="0"/>
              <a:t>: a tüzet eloltja.</a:t>
            </a:r>
          </a:p>
          <a:p>
            <a:pPr marL="0" indent="0">
              <a:buNone/>
            </a:pPr>
            <a:r>
              <a:rPr lang="hu-HU" dirty="0" smtClean="0"/>
              <a:t>Előfordulása: szén tartalmú anyagok égése, kilégzés.</a:t>
            </a:r>
          </a:p>
          <a:p>
            <a:pPr marL="0" indent="0">
              <a:buNone/>
            </a:pPr>
            <a:r>
              <a:rPr lang="hu-HU" dirty="0" smtClean="0"/>
              <a:t>8 % a levegőben fulladást okoz. (oxigén hiány)</a:t>
            </a:r>
            <a:endParaRPr lang="hu-H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125750"/>
            <a:ext cx="2304256" cy="1520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882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hu-HU" dirty="0" smtClean="0"/>
              <a:t>Földgáz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4 féle szén-hidrogénnek nevezett vegyület keveréke. </a:t>
            </a:r>
          </a:p>
          <a:p>
            <a:pPr marL="0" indent="0">
              <a:buNone/>
            </a:pPr>
            <a:r>
              <a:rPr lang="hu-HU" dirty="0" smtClean="0"/>
              <a:t>Legfontosabb összetevője a </a:t>
            </a:r>
            <a:r>
              <a:rPr lang="hu-HU" b="1" dirty="0" smtClean="0"/>
              <a:t>metán CH</a:t>
            </a:r>
            <a:r>
              <a:rPr lang="hu-HU" b="1" baseline="-25000" dirty="0" smtClean="0"/>
              <a:t>4</a:t>
            </a:r>
          </a:p>
          <a:p>
            <a:pPr marL="0" indent="0">
              <a:buNone/>
            </a:pPr>
            <a:r>
              <a:rPr lang="hu-HU" dirty="0" smtClean="0"/>
              <a:t>Fiz </a:t>
            </a:r>
            <a:r>
              <a:rPr lang="hu-HU" dirty="0" err="1" smtClean="0"/>
              <a:t>tul</a:t>
            </a:r>
            <a:r>
              <a:rPr lang="hu-HU" dirty="0" smtClean="0"/>
              <a:t>: színtelen, szagtalan, levegőnél kisebb sűrűségű gáz. Vízben nem oldódik.</a:t>
            </a:r>
          </a:p>
          <a:p>
            <a:pPr marL="0" indent="0">
              <a:buNone/>
            </a:pPr>
            <a:r>
              <a:rPr lang="hu-HU" dirty="0" smtClean="0"/>
              <a:t>Kém. </a:t>
            </a:r>
            <a:r>
              <a:rPr lang="hu-HU" dirty="0" err="1" smtClean="0"/>
              <a:t>tul</a:t>
            </a:r>
            <a:r>
              <a:rPr lang="hu-HU" dirty="0" smtClean="0"/>
              <a:t>.: éghető, levegővel robbanó elegyet alkot.</a:t>
            </a:r>
          </a:p>
          <a:p>
            <a:pPr marL="0" indent="0">
              <a:buNone/>
            </a:pPr>
            <a:r>
              <a:rPr lang="hu-HU" dirty="0" smtClean="0"/>
              <a:t>Felhasználása: fűtés, főzés. </a:t>
            </a:r>
          </a:p>
          <a:p>
            <a:pPr marL="0" indent="0">
              <a:buNone/>
            </a:pPr>
            <a:r>
              <a:rPr lang="hu-HU" dirty="0" smtClean="0"/>
              <a:t>Cseppfolyósítással és lepárlással vegyületeire bontható</a:t>
            </a:r>
            <a:r>
              <a:rPr lang="hu-HU" dirty="0" smtClean="0"/>
              <a:t>. (</a:t>
            </a:r>
            <a:r>
              <a:rPr lang="hu-HU" dirty="0" err="1" smtClean="0"/>
              <a:t>Tk</a:t>
            </a:r>
            <a:r>
              <a:rPr lang="hu-HU" dirty="0" smtClean="0"/>
              <a:t>:40. </a:t>
            </a:r>
            <a:r>
              <a:rPr lang="hu-HU" smtClean="0"/>
              <a:t>kép)</a:t>
            </a:r>
            <a:endParaRPr lang="hu-H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4437112"/>
            <a:ext cx="1626333" cy="1778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075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Levegő</a:t>
            </a:r>
            <a:endParaRPr lang="hu-HU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dirty="0"/>
              <a:t>A földet 100-120 km vastag levegőréteg veszi körül.</a:t>
            </a:r>
          </a:p>
          <a:p>
            <a:pPr>
              <a:buFontTx/>
              <a:buNone/>
            </a:pPr>
            <a:r>
              <a:rPr lang="hu-HU" altLang="hu-HU" dirty="0"/>
              <a:t>A levegő a légkört alkotó gázkeverék.</a:t>
            </a:r>
          </a:p>
          <a:p>
            <a:pPr>
              <a:buFontTx/>
              <a:buNone/>
            </a:pPr>
            <a:r>
              <a:rPr lang="hu-HU" altLang="hu-HU" dirty="0"/>
              <a:t>Legnagyobb mennyiségben, </a:t>
            </a:r>
          </a:p>
          <a:p>
            <a:pPr>
              <a:buFontTx/>
              <a:buNone/>
            </a:pPr>
            <a:r>
              <a:rPr lang="hu-HU" altLang="hu-HU" dirty="0"/>
              <a:t>78%-ban nitrogént tartalmaz. </a:t>
            </a:r>
          </a:p>
          <a:p>
            <a:pPr>
              <a:buFontTx/>
              <a:buNone/>
            </a:pPr>
            <a:r>
              <a:rPr lang="hu-HU" altLang="hu-HU" dirty="0"/>
              <a:t>21 %-a oxigént és csak </a:t>
            </a:r>
          </a:p>
          <a:p>
            <a:pPr>
              <a:buFontTx/>
              <a:buNone/>
            </a:pPr>
            <a:r>
              <a:rPr lang="hu-HU" altLang="hu-HU" dirty="0"/>
              <a:t>1 %-ban tartalmaz</a:t>
            </a:r>
          </a:p>
          <a:p>
            <a:pPr>
              <a:buFontTx/>
              <a:buNone/>
            </a:pPr>
            <a:r>
              <a:rPr lang="hu-HU" altLang="hu-HU" dirty="0"/>
              <a:t> más anyagokat. </a:t>
            </a:r>
          </a:p>
          <a:p>
            <a:pPr>
              <a:buFontTx/>
              <a:buNone/>
            </a:pPr>
            <a:endParaRPr lang="hu-HU" altLang="hu-H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224" y="3356992"/>
            <a:ext cx="4177776" cy="3271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007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/>
              <a:t>Ebben az egy százalékban találjuk meg a szén-dioxidot, vízpárát, nemesgázokat, de a gáz- és porszennyezéseket is.</a:t>
            </a:r>
          </a:p>
          <a:p>
            <a:pPr>
              <a:buFontTx/>
              <a:buNone/>
            </a:pPr>
            <a:endParaRPr lang="hu-HU" altLang="hu-HU"/>
          </a:p>
        </p:txBody>
      </p:sp>
      <p:pic>
        <p:nvPicPr>
          <p:cNvPr id="5123" name="Picture 3" descr="Gyárkémény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708275"/>
            <a:ext cx="2271712" cy="290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zmog - Budapest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060575"/>
            <a:ext cx="3635375" cy="219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Szmo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789363"/>
            <a:ext cx="1998662" cy="249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42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7538" y="404813"/>
            <a:ext cx="4402137" cy="360045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800"/>
              <a:t>   Levegő a hegyek tiszta, jó illatú levegője, és a városok benzingőztől terhes levegője is. Fő alkotórészeik azonosak, de a szennyezések miatt eltérések is találhatók bennük.</a:t>
            </a:r>
          </a:p>
          <a:p>
            <a:pPr>
              <a:buFontTx/>
              <a:buNone/>
            </a:pPr>
            <a:endParaRPr lang="hu-HU" altLang="hu-HU" sz="2800"/>
          </a:p>
        </p:txBody>
      </p:sp>
      <p:pic>
        <p:nvPicPr>
          <p:cNvPr id="6147" name="Picture 3" descr="n_pagane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43388"/>
            <a:ext cx="3457575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re_m44205goz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633413"/>
            <a:ext cx="3240087" cy="212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gyar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476625"/>
            <a:ext cx="3744912" cy="2497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96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u="sng" dirty="0"/>
              <a:t>Levegő tulajdonságai</a:t>
            </a:r>
            <a:r>
              <a:rPr lang="hu-HU" altLang="hu-HU" dirty="0"/>
              <a:t>:</a:t>
            </a:r>
          </a:p>
          <a:p>
            <a:pPr>
              <a:buFontTx/>
              <a:buNone/>
            </a:pPr>
            <a:r>
              <a:rPr lang="hu-HU" altLang="hu-HU" dirty="0"/>
              <a:t>Színtelen, szagtalan, gáz,</a:t>
            </a:r>
          </a:p>
          <a:p>
            <a:pPr>
              <a:buFontTx/>
              <a:buNone/>
            </a:pPr>
            <a:r>
              <a:rPr lang="hu-HU" altLang="hu-HU" dirty="0" err="1"/>
              <a:t>Sűrüsége</a:t>
            </a:r>
            <a:r>
              <a:rPr lang="hu-HU" altLang="hu-HU" dirty="0"/>
              <a:t>:1,29 g/cm </a:t>
            </a:r>
            <a:r>
              <a:rPr lang="hu-HU" altLang="hu-HU" baseline="30000" dirty="0"/>
              <a:t>3</a:t>
            </a:r>
          </a:p>
          <a:p>
            <a:pPr>
              <a:buFontTx/>
              <a:buNone/>
            </a:pPr>
            <a:r>
              <a:rPr lang="hu-HU" altLang="hu-HU" dirty="0"/>
              <a:t>Vízben kismértékben oldódik (vízi élőlények)</a:t>
            </a:r>
          </a:p>
          <a:p>
            <a:pPr>
              <a:buFontTx/>
              <a:buNone/>
            </a:pPr>
            <a:r>
              <a:rPr lang="hu-HU" altLang="hu-HU" dirty="0"/>
              <a:t>-190 </a:t>
            </a:r>
            <a:r>
              <a:rPr lang="hu-HU" altLang="hu-HU" baseline="30000" dirty="0" err="1"/>
              <a:t>o</a:t>
            </a:r>
            <a:r>
              <a:rPr lang="hu-HU" altLang="hu-HU" dirty="0" err="1"/>
              <a:t>C-on</a:t>
            </a:r>
            <a:r>
              <a:rPr lang="hu-HU" altLang="hu-HU" dirty="0"/>
              <a:t> cseppfolyósítható, ebből állítják elő </a:t>
            </a:r>
            <a:r>
              <a:rPr lang="hu-HU" altLang="hu-HU" dirty="0" smtClean="0"/>
              <a:t>összetevőit </a:t>
            </a:r>
            <a:br>
              <a:rPr lang="hu-HU" altLang="hu-HU" dirty="0" smtClean="0"/>
            </a:br>
            <a:r>
              <a:rPr lang="hu-HU" altLang="hu-HU" dirty="0" smtClean="0"/>
              <a:t>lepárlással.</a:t>
            </a:r>
          </a:p>
          <a:p>
            <a:pPr>
              <a:buFontTx/>
              <a:buChar char="-"/>
            </a:pPr>
            <a:r>
              <a:rPr lang="hu-HU" altLang="hu-HU" dirty="0" smtClean="0"/>
              <a:t>1. párlat  nitrogén</a:t>
            </a:r>
          </a:p>
          <a:p>
            <a:pPr>
              <a:buFontTx/>
              <a:buChar char="-"/>
            </a:pPr>
            <a:r>
              <a:rPr lang="hu-HU" altLang="hu-HU" dirty="0" smtClean="0"/>
              <a:t>2. párlat oxigén</a:t>
            </a:r>
          </a:p>
          <a:p>
            <a:pPr>
              <a:buFontTx/>
              <a:buChar char="-"/>
            </a:pPr>
            <a:r>
              <a:rPr lang="hu-HU" altLang="hu-HU" dirty="0" smtClean="0"/>
              <a:t>3. nemesgázok</a:t>
            </a:r>
          </a:p>
          <a:p>
            <a:pPr>
              <a:buFontTx/>
              <a:buNone/>
            </a:pPr>
            <a:endParaRPr lang="hu-HU" altLang="hu-HU" dirty="0"/>
          </a:p>
          <a:p>
            <a:pPr>
              <a:buFontTx/>
              <a:buNone/>
            </a:pPr>
            <a:endParaRPr lang="hu-HU" altLang="hu-HU" dirty="0"/>
          </a:p>
          <a:p>
            <a:pPr>
              <a:buFontTx/>
              <a:buNone/>
            </a:pPr>
            <a:endParaRPr lang="hu-HU" altLang="hu-HU" dirty="0"/>
          </a:p>
        </p:txBody>
      </p:sp>
      <p:pic>
        <p:nvPicPr>
          <p:cNvPr id="8195" name="Picture 3" descr="kep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590925"/>
            <a:ext cx="3600450" cy="270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345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Nitrogén N </a:t>
            </a:r>
            <a:r>
              <a:rPr lang="hu-HU" baseline="-25000" dirty="0" smtClean="0"/>
              <a:t>2 </a:t>
            </a:r>
            <a:endParaRPr lang="hu-HU" baseline="-25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hu-HU" altLang="hu-HU" dirty="0" smtClean="0"/>
              <a:t>Fiz. </a:t>
            </a:r>
            <a:r>
              <a:rPr lang="hu-HU" altLang="hu-HU" dirty="0" err="1" smtClean="0"/>
              <a:t>tul</a:t>
            </a:r>
            <a:r>
              <a:rPr lang="hu-HU" altLang="hu-HU" dirty="0" smtClean="0"/>
              <a:t>.: </a:t>
            </a:r>
            <a:r>
              <a:rPr lang="hu-HU" altLang="hu-HU" dirty="0" err="1" smtClean="0"/>
              <a:t>szintelen</a:t>
            </a:r>
            <a:r>
              <a:rPr lang="hu-HU" altLang="hu-HU" dirty="0" smtClean="0"/>
              <a:t>, szagtalan gáz, vízben nem oldódik</a:t>
            </a:r>
          </a:p>
          <a:p>
            <a:pPr marL="609600" indent="-609600">
              <a:buFontTx/>
              <a:buNone/>
            </a:pPr>
            <a:r>
              <a:rPr lang="hu-HU" altLang="hu-HU" dirty="0" smtClean="0"/>
              <a:t>Kém. </a:t>
            </a:r>
            <a:r>
              <a:rPr lang="hu-HU" altLang="hu-HU" dirty="0" err="1" smtClean="0"/>
              <a:t>tul</a:t>
            </a:r>
            <a:r>
              <a:rPr lang="hu-HU" altLang="hu-HU" dirty="0" smtClean="0"/>
              <a:t>.: nagyon stabil molekula, nagyon nehezen vihető reakcióba</a:t>
            </a:r>
          </a:p>
          <a:p>
            <a:pPr marL="609600" indent="-609600">
              <a:buFontTx/>
              <a:buNone/>
            </a:pPr>
            <a:r>
              <a:rPr lang="hu-HU" altLang="hu-HU" dirty="0" smtClean="0"/>
              <a:t>Az élőlények légzése során </a:t>
            </a:r>
          </a:p>
          <a:p>
            <a:pPr marL="609600" indent="-609600">
              <a:buFontTx/>
              <a:buNone/>
            </a:pPr>
            <a:r>
              <a:rPr lang="hu-HU" altLang="hu-HU" dirty="0" smtClean="0"/>
              <a:t>változatlan </a:t>
            </a:r>
            <a:r>
              <a:rPr lang="hu-HU" altLang="hu-HU" dirty="0" smtClean="0"/>
              <a:t>marad (tk.40. táblázat)</a:t>
            </a:r>
            <a:endParaRPr lang="hu-HU" altLang="hu-HU" dirty="0" smtClean="0"/>
          </a:p>
          <a:p>
            <a:pPr marL="609600" indent="-609600">
              <a:buFontTx/>
              <a:buNone/>
            </a:pPr>
            <a:r>
              <a:rPr lang="hu-HU" altLang="hu-HU" dirty="0" err="1" smtClean="0"/>
              <a:t>Előford</a:t>
            </a:r>
            <a:r>
              <a:rPr lang="hu-HU" altLang="hu-HU" dirty="0" smtClean="0"/>
              <a:t>:A levegő 78%-a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603" y="4869160"/>
            <a:ext cx="24574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0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Oxigén O</a:t>
            </a:r>
            <a:r>
              <a:rPr lang="hu-HU" baseline="-25000" dirty="0" smtClean="0"/>
              <a:t>2</a:t>
            </a:r>
            <a:endParaRPr lang="hu-HU" baseline="-25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hu-HU" altLang="hu-HU" dirty="0" smtClean="0">
                <a:solidFill>
                  <a:srgbClr val="FF0000"/>
                </a:solidFill>
              </a:rPr>
              <a:t>Hogyan és miből állítottuk elő?</a:t>
            </a:r>
          </a:p>
          <a:p>
            <a:r>
              <a:rPr lang="hu-HU" altLang="hu-HU" dirty="0" smtClean="0"/>
              <a:t>Fiz. </a:t>
            </a:r>
            <a:r>
              <a:rPr lang="hu-HU" altLang="hu-HU" dirty="0" err="1" smtClean="0"/>
              <a:t>tul</a:t>
            </a:r>
            <a:r>
              <a:rPr lang="hu-HU" altLang="hu-HU" dirty="0" smtClean="0"/>
              <a:t>: színtelen, szagtalan gáz, kicsit nehezebb a levegőnél. Vízben kismértékben oldódik (halak)</a:t>
            </a:r>
          </a:p>
          <a:p>
            <a:r>
              <a:rPr lang="hu-HU" altLang="hu-HU" dirty="0" smtClean="0"/>
              <a:t>Kém. </a:t>
            </a:r>
            <a:r>
              <a:rPr lang="hu-HU" altLang="hu-HU" dirty="0" err="1" smtClean="0"/>
              <a:t>tul</a:t>
            </a:r>
            <a:r>
              <a:rPr lang="hu-HU" altLang="hu-HU" dirty="0" smtClean="0"/>
              <a:t>: az égést táplálja (oxigén).</a:t>
            </a:r>
          </a:p>
          <a:p>
            <a:r>
              <a:rPr lang="hu-HU" altLang="hu-HU" dirty="0" smtClean="0"/>
              <a:t>Élettani szerepe: az élőlények belélegzik, az élet egyik feltétele.</a:t>
            </a:r>
          </a:p>
          <a:p>
            <a:r>
              <a:rPr lang="hu-HU" altLang="hu-HU" dirty="0" smtClean="0"/>
              <a:t>Keletkezése: Fotoszintézis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01208"/>
            <a:ext cx="142875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362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713787" cy="572135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/>
              <a:t>Keletkezése:</a:t>
            </a:r>
          </a:p>
          <a:p>
            <a:pPr>
              <a:buFontTx/>
              <a:buNone/>
            </a:pPr>
            <a:r>
              <a:rPr lang="hu-HU" altLang="hu-HU"/>
              <a:t>Növények fotoszintézise során:</a:t>
            </a:r>
          </a:p>
          <a:p>
            <a:pPr>
              <a:buFontTx/>
              <a:buNone/>
            </a:pPr>
            <a:r>
              <a:rPr lang="hu-HU" altLang="hu-HU"/>
              <a:t>Szén-dioxid+víz </a:t>
            </a:r>
            <a:r>
              <a:rPr lang="hu-HU" altLang="hu-HU" baseline="30000"/>
              <a:t>fény</a:t>
            </a:r>
            <a:r>
              <a:rPr lang="hu-HU" altLang="hu-HU"/>
              <a:t>	szőlőcukor + oxigén</a:t>
            </a:r>
            <a:endParaRPr lang="hu-HU" altLang="hu-HU" baseline="-25000"/>
          </a:p>
        </p:txBody>
      </p:sp>
      <p:pic>
        <p:nvPicPr>
          <p:cNvPr id="11267" name="Picture 3" descr="Fotosz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492375"/>
            <a:ext cx="5400675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348038" y="1989138"/>
            <a:ext cx="5032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591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Nemesgázok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 smtClean="0"/>
              <a:t>A csoport neve arra utal, hogy nem lépnek semmilyen más elemmel kapcsolatba. Önálló atomokként vannak a levegőbe is.</a:t>
            </a:r>
          </a:p>
          <a:p>
            <a:r>
              <a:rPr lang="hu-HU" altLang="hu-HU" dirty="0" smtClean="0"/>
              <a:t>Hélium, neon, argon, kripton, xenon, radon</a:t>
            </a:r>
          </a:p>
          <a:p>
            <a:r>
              <a:rPr lang="hu-HU" altLang="hu-HU" dirty="0" smtClean="0">
                <a:solidFill>
                  <a:srgbClr val="FF0000"/>
                </a:solidFill>
              </a:rPr>
              <a:t>Írd le a vegyjelüket!</a:t>
            </a:r>
          </a:p>
          <a:p>
            <a:pPr marL="0" indent="0">
              <a:buNone/>
            </a:pPr>
            <a:endParaRPr lang="hu-HU" alt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altLang="hu-HU" dirty="0" smtClean="0"/>
              <a:t/>
            </a:r>
            <a:br>
              <a:rPr lang="hu-HU" altLang="hu-HU" dirty="0" smtClean="0"/>
            </a:br>
            <a:endParaRPr lang="hu-HU" altLang="hu-HU" dirty="0" smtClean="0"/>
          </a:p>
          <a:p>
            <a:endParaRPr lang="hu-H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438650"/>
            <a:ext cx="357187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80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370</Words>
  <Application>Microsoft Office PowerPoint</Application>
  <PresentationFormat>Diavetítés a képernyőre (4:3 oldalarány)</PresentationFormat>
  <Paragraphs>54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5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Alapértelmezett terv</vt:lpstr>
      <vt:lpstr>2_Alapértelmezett terv</vt:lpstr>
      <vt:lpstr>3_Alapértelmezett terv</vt:lpstr>
      <vt:lpstr>4_Alapértelmezett terv</vt:lpstr>
      <vt:lpstr>5_Alapértelmezett terv</vt:lpstr>
      <vt:lpstr>Környezetünk gázkeverékeinek tulajdonságai és szétválasztása</vt:lpstr>
      <vt:lpstr>Levegő</vt:lpstr>
      <vt:lpstr>PowerPoint bemutató</vt:lpstr>
      <vt:lpstr>PowerPoint bemutató</vt:lpstr>
      <vt:lpstr>PowerPoint bemutató</vt:lpstr>
      <vt:lpstr>Nitrogén N 2 </vt:lpstr>
      <vt:lpstr>Oxigén O2</vt:lpstr>
      <vt:lpstr>PowerPoint bemutató</vt:lpstr>
      <vt:lpstr>Nemesgázok</vt:lpstr>
      <vt:lpstr>Szén-dioxid CO2</vt:lpstr>
      <vt:lpstr>Földgáz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Környezetünk gázkeverékeinek tulajdonságai és szétválasztása</dc:title>
  <dc:creator>vrstefi</dc:creator>
  <cp:lastModifiedBy>vrstefi</cp:lastModifiedBy>
  <cp:revision>9</cp:revision>
  <dcterms:created xsi:type="dcterms:W3CDTF">2015-12-14T11:08:50Z</dcterms:created>
  <dcterms:modified xsi:type="dcterms:W3CDTF">2015-12-14T13:28:18Z</dcterms:modified>
</cp:coreProperties>
</file>