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6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00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84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51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5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4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3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8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51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3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F0A1-F06F-4E24-8537-0EC1502F2BAF}" type="datetimeFigureOut">
              <a:rPr lang="hu-HU" smtClean="0"/>
              <a:t>2015.12.18.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0611-BC88-485A-BE7D-7F3A3052ED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eg"/><Relationship Id="rId18" Type="http://schemas.openxmlformats.org/officeDocument/2006/relationships/slide" Target="slide39.xml"/><Relationship Id="rId26" Type="http://schemas.openxmlformats.org/officeDocument/2006/relationships/slide" Target="slide20.xml"/><Relationship Id="rId39" Type="http://schemas.openxmlformats.org/officeDocument/2006/relationships/image" Target="../media/image21.jpeg"/><Relationship Id="rId21" Type="http://schemas.openxmlformats.org/officeDocument/2006/relationships/image" Target="../media/image12.jpeg"/><Relationship Id="rId34" Type="http://schemas.openxmlformats.org/officeDocument/2006/relationships/slide" Target="slide40.xml"/><Relationship Id="rId42" Type="http://schemas.openxmlformats.org/officeDocument/2006/relationships/slide" Target="slide21.xml"/><Relationship Id="rId47" Type="http://schemas.openxmlformats.org/officeDocument/2006/relationships/image" Target="../media/image25.jpeg"/><Relationship Id="rId50" Type="http://schemas.openxmlformats.org/officeDocument/2006/relationships/slide" Target="slide41.xml"/><Relationship Id="rId55" Type="http://schemas.openxmlformats.org/officeDocument/2006/relationships/image" Target="../media/image29.jpeg"/><Relationship Id="rId63" Type="http://schemas.openxmlformats.org/officeDocument/2006/relationships/slide" Target="slide37.xml"/><Relationship Id="rId68" Type="http://schemas.openxmlformats.org/officeDocument/2006/relationships/image" Target="../media/image36.jpeg"/><Relationship Id="rId76" Type="http://schemas.openxmlformats.org/officeDocument/2006/relationships/image" Target="../media/image40.jpeg"/><Relationship Id="rId84" Type="http://schemas.openxmlformats.org/officeDocument/2006/relationships/image" Target="../media/image44.jpeg"/><Relationship Id="rId7" Type="http://schemas.openxmlformats.org/officeDocument/2006/relationships/image" Target="../media/image5.jpeg"/><Relationship Id="rId71" Type="http://schemas.openxmlformats.org/officeDocument/2006/relationships/slide" Target="slide34.xml"/><Relationship Id="rId2" Type="http://schemas.openxmlformats.org/officeDocument/2006/relationships/slide" Target="slide8.xml"/><Relationship Id="rId16" Type="http://schemas.openxmlformats.org/officeDocument/2006/relationships/slide" Target="slide28.xml"/><Relationship Id="rId29" Type="http://schemas.openxmlformats.org/officeDocument/2006/relationships/image" Target="../media/image16.jpeg"/><Relationship Id="rId11" Type="http://schemas.openxmlformats.org/officeDocument/2006/relationships/image" Target="../media/image7.jpeg"/><Relationship Id="rId24" Type="http://schemas.openxmlformats.org/officeDocument/2006/relationships/slide" Target="slide25.xml"/><Relationship Id="rId32" Type="http://schemas.openxmlformats.org/officeDocument/2006/relationships/slide" Target="slide29.xml"/><Relationship Id="rId37" Type="http://schemas.openxmlformats.org/officeDocument/2006/relationships/image" Target="../media/image20.jpeg"/><Relationship Id="rId40" Type="http://schemas.openxmlformats.org/officeDocument/2006/relationships/slide" Target="slide26.xml"/><Relationship Id="rId45" Type="http://schemas.openxmlformats.org/officeDocument/2006/relationships/image" Target="../media/image24.jpeg"/><Relationship Id="rId53" Type="http://schemas.openxmlformats.org/officeDocument/2006/relationships/image" Target="../media/image28.jpeg"/><Relationship Id="rId58" Type="http://schemas.openxmlformats.org/officeDocument/2006/relationships/image" Target="../media/image31.jpeg"/><Relationship Id="rId66" Type="http://schemas.openxmlformats.org/officeDocument/2006/relationships/image" Target="../media/image35.jpeg"/><Relationship Id="rId74" Type="http://schemas.openxmlformats.org/officeDocument/2006/relationships/image" Target="../media/image39.jpeg"/><Relationship Id="rId79" Type="http://schemas.openxmlformats.org/officeDocument/2006/relationships/slide" Target="slide13.xml"/><Relationship Id="rId5" Type="http://schemas.openxmlformats.org/officeDocument/2006/relationships/image" Target="../media/image4.png"/><Relationship Id="rId61" Type="http://schemas.openxmlformats.org/officeDocument/2006/relationships/slide" Target="slide38.xml"/><Relationship Id="rId82" Type="http://schemas.openxmlformats.org/officeDocument/2006/relationships/image" Target="../media/image43.jpeg"/><Relationship Id="rId10" Type="http://schemas.openxmlformats.org/officeDocument/2006/relationships/slide" Target="slide19.xml"/><Relationship Id="rId19" Type="http://schemas.openxmlformats.org/officeDocument/2006/relationships/image" Target="../media/image11.jpeg"/><Relationship Id="rId31" Type="http://schemas.openxmlformats.org/officeDocument/2006/relationships/image" Target="../media/image17.jpeg"/><Relationship Id="rId44" Type="http://schemas.openxmlformats.org/officeDocument/2006/relationships/slide" Target="slide33.xml"/><Relationship Id="rId52" Type="http://schemas.openxmlformats.org/officeDocument/2006/relationships/slide" Target="slide6.xml"/><Relationship Id="rId60" Type="http://schemas.openxmlformats.org/officeDocument/2006/relationships/image" Target="../media/image32.jpeg"/><Relationship Id="rId65" Type="http://schemas.openxmlformats.org/officeDocument/2006/relationships/slide" Target="slide18.xml"/><Relationship Id="rId73" Type="http://schemas.openxmlformats.org/officeDocument/2006/relationships/slide" Target="slide23.xml"/><Relationship Id="rId78" Type="http://schemas.openxmlformats.org/officeDocument/2006/relationships/image" Target="../media/image41.jpeg"/><Relationship Id="rId81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openxmlformats.org/officeDocument/2006/relationships/slide" Target="slide14.xml"/><Relationship Id="rId22" Type="http://schemas.openxmlformats.org/officeDocument/2006/relationships/slide" Target="slide10.xml"/><Relationship Id="rId27" Type="http://schemas.openxmlformats.org/officeDocument/2006/relationships/image" Target="../media/image15.jpeg"/><Relationship Id="rId30" Type="http://schemas.openxmlformats.org/officeDocument/2006/relationships/slide" Target="slide15.xml"/><Relationship Id="rId35" Type="http://schemas.openxmlformats.org/officeDocument/2006/relationships/image" Target="../media/image19.jpeg"/><Relationship Id="rId43" Type="http://schemas.openxmlformats.org/officeDocument/2006/relationships/image" Target="../media/image23.jpeg"/><Relationship Id="rId48" Type="http://schemas.openxmlformats.org/officeDocument/2006/relationships/slide" Target="slide36.xml"/><Relationship Id="rId56" Type="http://schemas.openxmlformats.org/officeDocument/2006/relationships/image" Target="../media/image30.png"/><Relationship Id="rId64" Type="http://schemas.openxmlformats.org/officeDocument/2006/relationships/image" Target="../media/image34.jpeg"/><Relationship Id="rId69" Type="http://schemas.openxmlformats.org/officeDocument/2006/relationships/slide" Target="slide35.xml"/><Relationship Id="rId77" Type="http://schemas.openxmlformats.org/officeDocument/2006/relationships/slide" Target="slide30.xml"/><Relationship Id="rId8" Type="http://schemas.openxmlformats.org/officeDocument/2006/relationships/slide" Target="slide24.xml"/><Relationship Id="rId51" Type="http://schemas.openxmlformats.org/officeDocument/2006/relationships/image" Target="../media/image27.jpeg"/><Relationship Id="rId72" Type="http://schemas.openxmlformats.org/officeDocument/2006/relationships/image" Target="../media/image38.jpeg"/><Relationship Id="rId80" Type="http://schemas.openxmlformats.org/officeDocument/2006/relationships/image" Target="../media/image42.jpeg"/><Relationship Id="rId3" Type="http://schemas.openxmlformats.org/officeDocument/2006/relationships/image" Target="../media/image3.jpeg"/><Relationship Id="rId12" Type="http://schemas.openxmlformats.org/officeDocument/2006/relationships/slide" Target="slide31.xml"/><Relationship Id="rId17" Type="http://schemas.openxmlformats.org/officeDocument/2006/relationships/image" Target="../media/image10.jpeg"/><Relationship Id="rId25" Type="http://schemas.openxmlformats.org/officeDocument/2006/relationships/image" Target="../media/image14.png"/><Relationship Id="rId33" Type="http://schemas.openxmlformats.org/officeDocument/2006/relationships/image" Target="../media/image18.jpeg"/><Relationship Id="rId38" Type="http://schemas.openxmlformats.org/officeDocument/2006/relationships/slide" Target="slide11.xml"/><Relationship Id="rId46" Type="http://schemas.openxmlformats.org/officeDocument/2006/relationships/slide" Target="slide16.xml"/><Relationship Id="rId59" Type="http://schemas.openxmlformats.org/officeDocument/2006/relationships/slide" Target="slide43.xml"/><Relationship Id="rId67" Type="http://schemas.openxmlformats.org/officeDocument/2006/relationships/slide" Target="slide17.xml"/><Relationship Id="rId20" Type="http://schemas.openxmlformats.org/officeDocument/2006/relationships/slide" Target="slide4.xml"/><Relationship Id="rId41" Type="http://schemas.openxmlformats.org/officeDocument/2006/relationships/image" Target="../media/image22.jpeg"/><Relationship Id="rId54" Type="http://schemas.openxmlformats.org/officeDocument/2006/relationships/slide" Target="slide7.xml"/><Relationship Id="rId62" Type="http://schemas.openxmlformats.org/officeDocument/2006/relationships/image" Target="../media/image33.jpeg"/><Relationship Id="rId70" Type="http://schemas.openxmlformats.org/officeDocument/2006/relationships/image" Target="../media/image37.png"/><Relationship Id="rId75" Type="http://schemas.openxmlformats.org/officeDocument/2006/relationships/slide" Target="slide22.xml"/><Relationship Id="rId83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5" Type="http://schemas.openxmlformats.org/officeDocument/2006/relationships/image" Target="../media/image9.png"/><Relationship Id="rId23" Type="http://schemas.openxmlformats.org/officeDocument/2006/relationships/image" Target="../media/image13.jpeg"/><Relationship Id="rId28" Type="http://schemas.openxmlformats.org/officeDocument/2006/relationships/slide" Target="slide32.xml"/><Relationship Id="rId36" Type="http://schemas.openxmlformats.org/officeDocument/2006/relationships/slide" Target="slide5.xml"/><Relationship Id="rId49" Type="http://schemas.openxmlformats.org/officeDocument/2006/relationships/image" Target="../media/image26.jpeg"/><Relationship Id="rId57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ndula.pte.hu/files/tiny_mce/Image/Temaajanlo/Velunk_elo_ke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523">
            <a:off x="2789849" y="3075330"/>
            <a:ext cx="4381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0641300">
            <a:off x="569488" y="1737716"/>
            <a:ext cx="8168105" cy="1467415"/>
          </a:xfrm>
        </p:spPr>
        <p:txBody>
          <a:bodyPr>
            <a:noAutofit/>
          </a:bodyPr>
          <a:lstStyle/>
          <a:p>
            <a:r>
              <a:rPr lang="hu-HU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Ki tud többet </a:t>
            </a:r>
            <a:r>
              <a:rPr lang="hu-HU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kémiából</a:t>
            </a:r>
            <a:r>
              <a:rPr lang="hu-HU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endParaRPr lang="hu-HU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191">
            <a:off x="683568" y="4037006"/>
            <a:ext cx="2857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8. Endoterm változás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mtClean="0"/>
              <a:t>Melyik </a:t>
            </a:r>
            <a:r>
              <a:rPr lang="hu-HU" smtClean="0"/>
              <a:t>endoterm: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Magnézium égése</a:t>
            </a:r>
          </a:p>
          <a:p>
            <a:pPr marL="0" indent="0">
              <a:buNone/>
            </a:pPr>
            <a:r>
              <a:rPr lang="hu-HU" dirty="0" err="1" smtClean="0"/>
              <a:t>Szalalkáli</a:t>
            </a:r>
            <a:r>
              <a:rPr lang="hu-HU" dirty="0" smtClean="0"/>
              <a:t> oldása</a:t>
            </a:r>
          </a:p>
          <a:p>
            <a:pPr marL="0" indent="0">
              <a:buNone/>
            </a:pPr>
            <a:r>
              <a:rPr lang="hu-HU" dirty="0" smtClean="0"/>
              <a:t>Fotoszintézis</a:t>
            </a:r>
          </a:p>
          <a:p>
            <a:pPr marL="0" indent="0">
              <a:buNone/>
            </a:pPr>
            <a:r>
              <a:rPr lang="hu-HU" dirty="0" smtClean="0"/>
              <a:t>Oxigén keletkezése hipermangánból</a:t>
            </a:r>
          </a:p>
          <a:p>
            <a:pPr marL="0" indent="0">
              <a:buNone/>
            </a:pPr>
            <a:r>
              <a:rPr lang="hu-HU" dirty="0" smtClean="0"/>
              <a:t>Nátrium- hidroxid oldása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9. Olvadás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Melyik anyag nem olvad meg hő hatására:</a:t>
            </a:r>
          </a:p>
          <a:p>
            <a:pPr marL="0" indent="0">
              <a:buNone/>
            </a:pPr>
            <a:r>
              <a:rPr lang="hu-HU" dirty="0" smtClean="0"/>
              <a:t>Hipermangán, jég, cukor, mentol</a:t>
            </a:r>
            <a:endParaRPr lang="hu-H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1013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5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10. Párolgás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 a különbség a párolgás és a forrás között?</a:t>
            </a:r>
            <a:endParaRPr lang="hu-H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1013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11. Forrás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Hány jelentése van a szónak?</a:t>
            </a:r>
            <a:endParaRPr lang="hu-H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12. Szublimáció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Sorolj fel  három szublimáló anyagot!</a:t>
            </a:r>
            <a:endParaRPr lang="hu-HU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2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13. Olvadáspont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Mennyi a víz fagyáspontja?</a:t>
            </a:r>
          </a:p>
          <a:p>
            <a:pPr marL="0" indent="0">
              <a:buNone/>
            </a:pPr>
            <a:r>
              <a:rPr lang="hu-HU" dirty="0" smtClean="0"/>
              <a:t>Miért nem szabad tele üveget a mélyhűtőbe tenni?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6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14. Forráspont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Milyen szétválasztási módszert ismersz forráspont különbség alapján?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15. Kémhatás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Mindegyik kémhatásra mondj 2 példát!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1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16. Indikátor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Sorolj fel 3 indikátort! Melyik indikátor képes csak a lúgos kémhatást kimutatni?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8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17. Bepárlás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Meséld el a kísérletet!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85895"/>
              </p:ext>
            </p:extLst>
          </p:nvPr>
        </p:nvGraphicFramePr>
        <p:xfrm>
          <a:off x="-1" y="188640"/>
          <a:ext cx="9144000" cy="6426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603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I.A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II.A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III.A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IV.A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V.A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VI.A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VII.A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Andalus"/>
                          <a:ea typeface="Calibri"/>
                          <a:cs typeface="Times New Roman"/>
                        </a:rPr>
                        <a:t>VIII.A</a:t>
                      </a:r>
                      <a:endParaRPr lang="hu-H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6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6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6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6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6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46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Kép 2" descr="http://www.kemia.info/files/image/hidrogen.jpg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790063"/>
            <a:ext cx="1043608" cy="85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>
            <a:hlinkClick r:id="rId4" action="ppaction://hlinksldjum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3" y="838554"/>
            <a:ext cx="936104" cy="809900"/>
          </a:xfrm>
          <a:prstGeom prst="rect">
            <a:avLst/>
          </a:prstGeom>
          <a:noFill/>
        </p:spPr>
      </p:pic>
      <p:pic>
        <p:nvPicPr>
          <p:cNvPr id="5" name="Kép 4" descr="http://www.energiacentrum.com/img/articles/250x250/3377c15e-b335-4d16-bd1b-413aa7af2092.jpg">
            <a:hlinkClick r:id="rId6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" y="1729400"/>
            <a:ext cx="103695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hlinkClick r:id="rId8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52" y="1865859"/>
            <a:ext cx="1008112" cy="878110"/>
          </a:xfrm>
          <a:prstGeom prst="rect">
            <a:avLst/>
          </a:prstGeom>
          <a:noFill/>
        </p:spPr>
      </p:pic>
      <p:pic>
        <p:nvPicPr>
          <p:cNvPr id="7" name="Kép 6" descr="http://static8.depositphotos.com/1213337/896/i/950/depositphotos_8965003-Boron-from-Mendeleevs-table.jpg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04" y="1857064"/>
            <a:ext cx="108012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http://chemlib.ru/books/item/f00/s00/z0000014/pic/000375.jpg">
            <a:hlinkClick r:id="rId12" action="ppaction://hlinksldjump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58" y="1804788"/>
            <a:ext cx="1080120" cy="83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http://webaruhaz.novenytaplalas.hu/custom/novenytaplalas/image/data/nitrog%C3%A9n.png">
            <a:hlinkClick r:id="rId14" action="ppaction://hlinksldjump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29" y="1767029"/>
            <a:ext cx="1152128" cy="98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http://www.kemia.info/files/image/oxigen1.jpg">
            <a:hlinkClick r:id="rId16" action="ppaction://hlinksldjump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80" y="1841292"/>
            <a:ext cx="1080120" cy="83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http://cdn.xl.thumbs.canstockphoto.hu/canstock21729055.jpg">
            <a:hlinkClick r:id="rId18" action="ppaction://hlinksldjump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67029"/>
            <a:ext cx="93853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 descr="http://periodictable.com/Samples/010.8/s9s.JPG">
            <a:hlinkClick r:id="rId20" action="ppaction://hlinksldjump"/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44" y="1767029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3" descr="http://thumbs.dreamstime.com/z/d-sodium-element-render-periodic-table-39028821.jpg">
            <a:hlinkClick r:id="rId22" action="ppaction://hlinksldjump"/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2" y="2735647"/>
            <a:ext cx="981075" cy="80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>
            <a:hlinkClick r:id="rId24" action="ppaction://hlinksldjump"/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58" y="2729287"/>
            <a:ext cx="1017905" cy="809507"/>
          </a:xfrm>
          <a:prstGeom prst="rect">
            <a:avLst/>
          </a:prstGeom>
          <a:noFill/>
        </p:spPr>
      </p:pic>
      <p:pic>
        <p:nvPicPr>
          <p:cNvPr id="16" name="Kép 15" descr="http://www.tantaki.hu/files/image/k%C3%A9mia/al_250.jpg">
            <a:hlinkClick r:id="rId26" action="ppaction://hlinksldjump"/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73" y="2724466"/>
            <a:ext cx="9842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Kép 16" descr="3d render a szilícium elem a periódusos rendszerben Stock fotó - 26848451">
            <a:hlinkClick r:id="rId28" action="ppaction://hlinksldjump"/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44" y="2698089"/>
            <a:ext cx="942975" cy="78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Kép 17" descr="http://us.123rf.com/450wm/fambros/fambros1111/fambros111100143/11297450-foszfor-alkotnak-peri%C3%B3dusos-rendszer---3d-tett.jpg">
            <a:hlinkClick r:id="rId30" action="ppaction://hlinksldjump"/>
          </p:cNvPr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51" y="2729287"/>
            <a:ext cx="885825" cy="80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 descr="https://encrypted-tbn2.gstatic.com/images?q=tbn:ANd9GcTjm-vrh5FupzH63G8nFIBkBGf06gw_FPTs623m23SBAXVjGeM0">
            <a:hlinkClick r:id="rId32" action="ppaction://hlinksldjump"/>
          </p:cNvPr>
          <p:cNvPicPr/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00" y="2754321"/>
            <a:ext cx="942975" cy="7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Kép 19" descr="http://cdn.xl.thumbs.canstockphoto.hu/canstock22064192.jpg">
            <a:hlinkClick r:id="rId34" action="ppaction://hlinksldjump"/>
          </p:cNvPr>
          <p:cNvPicPr/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55" y="2697310"/>
            <a:ext cx="854710" cy="84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Kép 20" descr="http://periodictable.com/Samples/018.7/s9s.JPG">
            <a:hlinkClick r:id="rId36" action="ppaction://hlinksldjump"/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82" y="2679751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Kép 21" descr="http://us.123rf.com/450wm/fambros/fambros1111/fambros111100128/11298042-k%C3%A1lium-form%C3%A1j%C3%A1ban-peri%C3%B3dusos-elemek---3d-tett.jpg?ver=6">
            <a:hlinkClick r:id="rId38" action="ppaction://hlinksldjump"/>
          </p:cNvPr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2" y="3824159"/>
            <a:ext cx="794385" cy="71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Kép 22" descr="https://encrypted-tbn0.gstatic.com/images?q=tbn:ANd9GcQAdcVQ6s_kw7dhaDSdtb_zQiEavzXU-m3NTTgdY043T0RfDpvr">
            <a:hlinkClick r:id="rId40" action="ppaction://hlinksldjump"/>
          </p:cNvPr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7" y="3856764"/>
            <a:ext cx="923925" cy="85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Kép 23" descr="https://encrypted-tbn0.gstatic.com/images?q=tbn:ANd9GcSdgAYhaInzlZMziZ-qoPEC_VjeMyNUpoNB566SWLlEITHB7Ip1AQ">
            <a:hlinkClick r:id="rId42" action="ppaction://hlinksldjump"/>
          </p:cNvPr>
          <p:cNvPicPr/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19" y="3825806"/>
            <a:ext cx="1061085" cy="88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53" y="3763370"/>
            <a:ext cx="846690" cy="84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Kép 26" descr="https://t1.ftcdn.net/jpg/00/47/44/94/240_F_47449431_UcHX0HbaHawS55RN8eA0uwOeajkF5eOP.jpg">
            <a:hlinkClick r:id="rId46" action="ppaction://hlinksldjump"/>
          </p:cNvPr>
          <p:cNvPicPr/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5" y="3791513"/>
            <a:ext cx="964485" cy="81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Kép 27" descr="http://thumb9.shutterstock.com/display_pic_with_logo/912643/129607622/stock-vector-selenium-element-129607622.jpg">
            <a:hlinkClick r:id="rId48" action="ppaction://hlinksldjump"/>
          </p:cNvPr>
          <p:cNvPicPr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00" y="3800287"/>
            <a:ext cx="926385" cy="76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Kép 28" descr="http://st.depositphotos.com/1001526/2588/i/950/depositphotos_25881413-Bromine.-Chemical-element..jpg">
            <a:hlinkClick r:id="rId50" action="ppaction://hlinksldjump"/>
          </p:cNvPr>
          <p:cNvPicPr/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57" y="3763370"/>
            <a:ext cx="942975" cy="87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Kép 29" descr="http://periodictable.com/Samples/036.6/s9s.JPG">
            <a:hlinkClick r:id="rId52" action="ppaction://hlinksldjump"/>
          </p:cNvPr>
          <p:cNvPicPr/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83" y="3781686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Kép 30" descr="http://www.quia.com/files/quia/users/saltsullies/science_elements/element-xenon.jpg">
            <a:hlinkClick r:id="rId54" action="ppaction://hlinksldjump"/>
          </p:cNvPr>
          <p:cNvPicPr/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44" y="4771678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Kép 31" descr="http://sciencenotes.org/wp-content/uploads/2013/05/86-Radon-Tile.png">
            <a:hlinkClick r:id="rId54" action="ppaction://hlinksldjump"/>
          </p:cNvPr>
          <p:cNvPicPr/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07120"/>
            <a:ext cx="9048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Kép 32" descr="http://st.depositphotos.com/1006706/4791/i/450/depositphotos_47911149-Iodine-element.jpg">
            <a:hlinkClick r:id="rId57" action="ppaction://hlinksldjump"/>
          </p:cNvPr>
          <p:cNvPicPr/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15" y="4671768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Kép 33" descr="http://i.livescience.com/images/i/000/056/712/original/astatine-button.jpg?1378764226">
            <a:hlinkClick r:id="rId59" action="ppaction://hlinksldjump"/>
          </p:cNvPr>
          <p:cNvPicPr/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57" y="5698474"/>
            <a:ext cx="974090" cy="79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Kép 34" descr="http://i.livescience.com/images/i/000/056/634/iFF/polonium-button.jpg?1378413586">
            <a:hlinkClick r:id="rId61" action="ppaction://hlinksldjump"/>
          </p:cNvPr>
          <p:cNvPicPr/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34179"/>
            <a:ext cx="1085850" cy="8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Kép 35" descr="http://us.123rf.com/450wm/jelen80/jelen801312/jelen80131200057/24509811-tellurium-chemical-element-with-atomic-number-symbol-and-weight.jpg">
            <a:hlinkClick r:id="rId63" action="ppaction://hlinksldjump"/>
          </p:cNvPr>
          <p:cNvPicPr/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31" y="4695564"/>
            <a:ext cx="85153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Kép 36" descr="http://www.chemistryexplained.com/photos/bismuth-3439.jpg">
            <a:hlinkClick r:id="rId65" action="ppaction://hlinksldjump"/>
          </p:cNvPr>
          <p:cNvPicPr/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37" y="5674833"/>
            <a:ext cx="981075" cy="79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Kép 37" descr="http://thumb1.shutterstock.com/display_pic_with_logo/201100/167048660/stock-vector-antimony-chemical-element-with-atomic-number-symbol-and-weight-167048660.jpg">
            <a:hlinkClick r:id="rId67" action="ppaction://hlinksldjump"/>
          </p:cNvPr>
          <p:cNvPicPr/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51" y="4718042"/>
            <a:ext cx="866775" cy="8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Kép 38">
            <a:hlinkClick r:id="rId69" action="ppaction://hlinksldjump"/>
          </p:cNvPr>
          <p:cNvPicPr/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37" y="5674833"/>
            <a:ext cx="1082588" cy="843919"/>
          </a:xfrm>
          <a:prstGeom prst="rect">
            <a:avLst/>
          </a:prstGeom>
          <a:noFill/>
        </p:spPr>
      </p:pic>
      <p:pic>
        <p:nvPicPr>
          <p:cNvPr id="40" name="Kép 39" descr="http://thumbs.dreamstime.com/x/tin-form-periodic-table-elements-7828559.jpg">
            <a:hlinkClick r:id="rId71" action="ppaction://hlinksldjump"/>
          </p:cNvPr>
          <p:cNvPicPr/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3" y="4723761"/>
            <a:ext cx="1011548" cy="80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Kép 40" descr="http://www.chemistryexplained.com/photos/thallium-3457.jpg">
            <a:hlinkClick r:id="rId73" action="ppaction://hlinksldjump"/>
          </p:cNvPr>
          <p:cNvPicPr/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96" y="5681720"/>
            <a:ext cx="1116330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Kép 41" descr="http://www.chemistryexplained.com/photos/indium-3454.jpg">
            <a:hlinkClick r:id="rId75" action="ppaction://hlinksldjump"/>
          </p:cNvPr>
          <p:cNvPicPr/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73" y="4785966"/>
            <a:ext cx="9715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Kép 42" descr="http://us.123rf.com/450wm/jelen80/jelen801405/jelen80140500002/28460818-b%C3%A1rium-k%C3%A9miai-elem-atomi-sz%C3%A1m,-jel-%C3%A9s-s%C3%BAly.jpg">
            <a:hlinkClick r:id="rId77" action="ppaction://hlinksldjump"/>
          </p:cNvPr>
          <p:cNvPicPr/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52" y="5659490"/>
            <a:ext cx="869315" cy="76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Kép 43" descr="Cézium kémiai elem atomi szám, jel és súly Stock fotó - 28460820">
            <a:hlinkClick r:id="rId79" action="ppaction://hlinksldjump"/>
          </p:cNvPr>
          <p:cNvPicPr/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" y="5555819"/>
            <a:ext cx="981075" cy="9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Kép 44" descr="https://encrypted-tbn1.gstatic.com/images?q=tbn:ANd9GcTphDDujKqQXoDtdCrLFt2RViVRp_PkQWoDanHXwgglShD2VuEDXw">
            <a:hlinkClick r:id="rId81" action="ppaction://hlinksldjump"/>
          </p:cNvPr>
          <p:cNvPicPr/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" y="4736669"/>
            <a:ext cx="98361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Kép 45" descr="http://s1.thingpic.com/images/uG/4nmTJxyqDKcC5NzLf88kTNci.jpeg">
            <a:hlinkClick r:id="rId83" action="ppaction://hlinksldjump"/>
          </p:cNvPr>
          <p:cNvPicPr/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33" y="4709868"/>
            <a:ext cx="819150" cy="81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2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18. Lepárlás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Mindennapi életben hol használható?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19. Oldódás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Mitől függ az oldódás?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9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20. Oldat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Milyen halmazállapotú az oldószer és az oldott anyag?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5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20. Telített oldat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Mi történik, ha lehűtünk egy 80 fokon telített oldatot 20 fokra?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(szóda víz, konyhasó, cukor)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Tényszerű ismeretek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1.Mi a különbség a természetes és a desztillált víz között?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2.Sorolj fel természetes vizeket!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3.Sorold el a kémiailag tiszta víz tulajdonságait!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4.Miből áll a levegő?</a:t>
            </a:r>
          </a:p>
          <a:p>
            <a:pPr marL="0" indent="0">
              <a:buNone/>
            </a:pPr>
            <a:r>
              <a:rPr lang="hu-HU" dirty="0" smtClean="0"/>
              <a:t>Milyen anyagcsoportba tartoznak az összetevői?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7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Boldog </a:t>
            </a: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Karácsonyt!</a:t>
            </a:r>
            <a:b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81272" cy="49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Boldog új évet!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22724" cy="47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97823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Fizikai tulajdonság megismerése</a:t>
            </a:r>
            <a:br>
              <a:rPr lang="hu-HU" dirty="0" smtClean="0"/>
            </a:br>
            <a:endParaRPr lang="hu-HU" dirty="0"/>
          </a:p>
          <a:p>
            <a:pPr marL="0" indent="0">
              <a:buNone/>
            </a:pPr>
            <a:r>
              <a:rPr lang="hu-HU" dirty="0" smtClean="0"/>
              <a:t>Melyik tulajdonság fizikai:</a:t>
            </a:r>
          </a:p>
          <a:p>
            <a:pPr marL="0" indent="0">
              <a:buNone/>
            </a:pPr>
            <a:r>
              <a:rPr lang="hu-HU" dirty="0" smtClean="0"/>
              <a:t>Égés, piros, gáz, mérgező, szublimál, 5 kg, éghető, párolgás, rozsdásodik, oldható, oldódás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0762"/>
            <a:ext cx="1440160" cy="18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7.Hasonlítsd össze a magnéziumot és a hipermangánt! Melyik anyagcsoportba tartoznak, mi a kémiai jelük? Fizikai tulajdonságaik!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8.Hasonlítsd össze a bepárlást és a lepárlást! Mondj példát is!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9.Hasonlítsd össze a halmazállapotokat!</a:t>
            </a:r>
          </a:p>
          <a:p>
            <a:pPr marL="0" indent="0">
              <a:buNone/>
            </a:pPr>
            <a:r>
              <a:rPr lang="hu-HU" dirty="0" smtClean="0"/>
              <a:t>(Részecskék közötti kapcsolat, alak, térfogat, részecskék távolsága.)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5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10.Hasonlítsd össze a vizet és az alkoholt tulajdonságaik alapján.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11.Válaszd ki, melyik elem:</a:t>
            </a:r>
          </a:p>
          <a:p>
            <a:pPr marL="0" indent="0">
              <a:buNone/>
            </a:pPr>
            <a:r>
              <a:rPr lang="hu-HU" dirty="0" smtClean="0"/>
              <a:t>Levegő, hipermangán, oxigén, konyhasó, csapvíz, </a:t>
            </a:r>
            <a:r>
              <a:rPr lang="hu-HU" dirty="0" err="1" smtClean="0"/>
              <a:t>desztilláltvíz</a:t>
            </a:r>
            <a:r>
              <a:rPr lang="hu-HU" dirty="0" smtClean="0"/>
              <a:t>, kén, szén, szén-dioxid, vas, arany, </a:t>
            </a:r>
            <a:r>
              <a:rPr lang="hu-HU" dirty="0" err="1" smtClean="0"/>
              <a:t>rizseshús</a:t>
            </a:r>
            <a:r>
              <a:rPr lang="hu-HU" dirty="0" smtClean="0"/>
              <a:t>, magnézium, kőolaj, földgáz, vas, homok, rézgálic, jód, metán, cukor, alkohol, nitrogén, nemesgázok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12.Válaszd </a:t>
            </a:r>
            <a:r>
              <a:rPr lang="hu-HU" dirty="0"/>
              <a:t>ki, melyik </a:t>
            </a:r>
            <a:r>
              <a:rPr lang="hu-HU" dirty="0" smtClean="0"/>
              <a:t>vegyület: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Levegő</a:t>
            </a:r>
            <a:r>
              <a:rPr lang="hu-HU" dirty="0"/>
              <a:t>, hipermangán, oxigén, konyhasó, csapvíz, </a:t>
            </a:r>
            <a:r>
              <a:rPr lang="hu-HU" dirty="0" smtClean="0"/>
              <a:t>desztillált víz, </a:t>
            </a:r>
            <a:r>
              <a:rPr lang="hu-HU" dirty="0"/>
              <a:t>kén, szén, szén-dioxid, vas, arany, </a:t>
            </a:r>
            <a:r>
              <a:rPr lang="hu-HU" dirty="0" err="1"/>
              <a:t>rizseshús</a:t>
            </a:r>
            <a:r>
              <a:rPr lang="hu-HU" dirty="0"/>
              <a:t>, magnézium, kőolaj, földgáz, vas, homok, rézgálic, jód, metán, cukor, alkohol, nitrogén, nemesgázok</a:t>
            </a:r>
          </a:p>
          <a:p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1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13.Válaszd </a:t>
            </a:r>
            <a:r>
              <a:rPr lang="hu-HU" dirty="0"/>
              <a:t>ki, melyik </a:t>
            </a:r>
            <a:r>
              <a:rPr lang="hu-HU" dirty="0" smtClean="0"/>
              <a:t>keverék: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Levegő, hipermangán, oxigén, konyhasó, csapvíz, </a:t>
            </a:r>
            <a:r>
              <a:rPr lang="hu-HU" dirty="0" err="1"/>
              <a:t>desztilláltvíz</a:t>
            </a:r>
            <a:r>
              <a:rPr lang="hu-HU" dirty="0"/>
              <a:t>, kén, szén, szén-dioxid, vas, arany, </a:t>
            </a:r>
            <a:r>
              <a:rPr lang="hu-HU" dirty="0" err="1"/>
              <a:t>rizseshús</a:t>
            </a:r>
            <a:r>
              <a:rPr lang="hu-HU" dirty="0"/>
              <a:t>, magnézium, kőolaj, földgáz, vas, homok, rézgálic, jód, metán, cukor, alkohol, nitrogén, nemesgázok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57421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0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Tényszerű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14.Válaszd </a:t>
            </a:r>
            <a:r>
              <a:rPr lang="hu-HU" dirty="0"/>
              <a:t>ki, melyik </a:t>
            </a:r>
            <a:r>
              <a:rPr lang="hu-HU" dirty="0" smtClean="0"/>
              <a:t>kémiailag tiszta anyag: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Levegő</a:t>
            </a:r>
            <a:r>
              <a:rPr lang="hu-HU" dirty="0"/>
              <a:t>, hipermangán, oxigén, konyhasó, csapvíz, </a:t>
            </a:r>
            <a:r>
              <a:rPr lang="hu-HU" dirty="0" err="1"/>
              <a:t>desztilláltvíz</a:t>
            </a:r>
            <a:r>
              <a:rPr lang="hu-HU" dirty="0"/>
              <a:t>, kén, szén, szén-dioxid, vas, arany, </a:t>
            </a:r>
            <a:r>
              <a:rPr lang="hu-HU" dirty="0" err="1"/>
              <a:t>rizseshús</a:t>
            </a:r>
            <a:r>
              <a:rPr lang="hu-HU" dirty="0"/>
              <a:t>, magnézium, kőolaj, földgáz, vas, homok, rézgálic, jód, metán, cukor, alkohol, nitrogén, nemesgázok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Kísérlet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1.Magyarázd el!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76463"/>
            <a:ext cx="5184576" cy="38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2.Hogyan választanál szét cukrot, homokot, vasport és jódot? Tervezd meg a kísérletet!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2. Kémiai tulajdonság megismerése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Melyik tulajdonság kémiai:</a:t>
            </a:r>
          </a:p>
          <a:p>
            <a:pPr marL="0" indent="0">
              <a:buNone/>
            </a:pPr>
            <a:r>
              <a:rPr lang="hu-HU" dirty="0" smtClean="0"/>
              <a:t>Égés, piros, gáz, mérgező, szublimál, 5 kg, éghető, párolgás, rozsdásodik, oldható, oldódás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44048"/>
            <a:ext cx="1512168" cy="190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3.Mi történt? A gyertyákat meggyújtottuk, üvegkádba helyeztük, amibe szódabikarbónát tettünk és ecetet öntöttünk rá.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4.Három színtelen oldatod van 3 pohárban.</a:t>
            </a:r>
          </a:p>
          <a:p>
            <a:pPr marL="0" indent="0">
              <a:buNone/>
            </a:pPr>
            <a:r>
              <a:rPr lang="hu-HU" dirty="0" smtClean="0"/>
              <a:t>Egyik savas, másik lúgos, harmadik semleges kémhatású.</a:t>
            </a:r>
          </a:p>
          <a:p>
            <a:pPr marL="0" indent="0">
              <a:buNone/>
            </a:pPr>
            <a:r>
              <a:rPr lang="hu-HU" dirty="0" smtClean="0"/>
              <a:t>Csak fenolftaleined van. Hogy tudod megállapítani melyik-melyik?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5.Mit látsz a képen?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7527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6.Hogy tudod a kockacukrot meggyújtani?</a:t>
            </a:r>
            <a:endParaRPr lang="hu-H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4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3. Fizikai változás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Melyik fizikai változás:</a:t>
            </a:r>
          </a:p>
          <a:p>
            <a:pPr marL="0" indent="0">
              <a:buNone/>
            </a:pPr>
            <a:r>
              <a:rPr lang="hu-HU" dirty="0" smtClean="0"/>
              <a:t>Égés, piros, gáz, mérgező, szublimál, 5 kg, éghető, párolgás, rozsdásodik, oldható, oldódás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62770"/>
            <a:ext cx="1440160" cy="18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4. Kémiai változás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Melyik kémiai változás:</a:t>
            </a:r>
            <a:br>
              <a:rPr lang="hu-HU" dirty="0" smtClean="0"/>
            </a:br>
            <a:r>
              <a:rPr lang="hu-HU" dirty="0" smtClean="0"/>
              <a:t>Égés, piros, gáz, mérgező, szublimál, 5 kg, éghető, párolgás, rozsdásodik, oldható, oldódás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53500"/>
            <a:ext cx="1368152" cy="172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5. Egyesülés</a:t>
            </a:r>
          </a:p>
          <a:p>
            <a:pPr marL="0" indent="0">
              <a:buNone/>
            </a:pPr>
            <a:r>
              <a:rPr lang="hu-HU" dirty="0" smtClean="0"/>
              <a:t>Melyik egyesülés:</a:t>
            </a:r>
          </a:p>
          <a:p>
            <a:pPr marL="0" indent="0">
              <a:buNone/>
            </a:pPr>
            <a:r>
              <a:rPr lang="hu-HU" dirty="0" smtClean="0"/>
              <a:t>Magnézium égése</a:t>
            </a:r>
          </a:p>
          <a:p>
            <a:pPr marL="0" indent="0">
              <a:buNone/>
            </a:pPr>
            <a:r>
              <a:rPr lang="hu-HU" dirty="0" err="1" smtClean="0"/>
              <a:t>Szalalkáli</a:t>
            </a:r>
            <a:r>
              <a:rPr lang="hu-HU" dirty="0" smtClean="0"/>
              <a:t> oldása</a:t>
            </a:r>
          </a:p>
          <a:p>
            <a:pPr marL="0" indent="0">
              <a:buNone/>
            </a:pPr>
            <a:r>
              <a:rPr lang="hu-HU" dirty="0" smtClean="0"/>
              <a:t>Fotoszintézis</a:t>
            </a:r>
          </a:p>
          <a:p>
            <a:pPr marL="0" indent="0">
              <a:buNone/>
            </a:pPr>
            <a:r>
              <a:rPr lang="hu-HU" dirty="0" smtClean="0"/>
              <a:t>Oxigén keletkezése hipermangánból</a:t>
            </a:r>
          </a:p>
          <a:p>
            <a:pPr marL="0" indent="0">
              <a:buNone/>
            </a:pPr>
            <a:r>
              <a:rPr lang="hu-HU" dirty="0" smtClean="0"/>
              <a:t>Nátrium- hidroxid oldása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6. Bomlás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Melyik egyesülés:</a:t>
            </a:r>
          </a:p>
          <a:p>
            <a:pPr marL="0" indent="0">
              <a:buNone/>
            </a:pPr>
            <a:r>
              <a:rPr lang="hu-HU" dirty="0" smtClean="0"/>
              <a:t>Magnézium égése</a:t>
            </a:r>
          </a:p>
          <a:p>
            <a:pPr marL="0" indent="0">
              <a:buNone/>
            </a:pPr>
            <a:r>
              <a:rPr lang="hu-HU" dirty="0" err="1" smtClean="0"/>
              <a:t>Szalalkáli</a:t>
            </a:r>
            <a:r>
              <a:rPr lang="hu-HU" dirty="0" smtClean="0"/>
              <a:t> oldása</a:t>
            </a:r>
          </a:p>
          <a:p>
            <a:pPr marL="0" indent="0">
              <a:buNone/>
            </a:pPr>
            <a:r>
              <a:rPr lang="hu-HU" dirty="0" smtClean="0"/>
              <a:t>Fotoszintézis</a:t>
            </a:r>
          </a:p>
          <a:p>
            <a:pPr marL="0" indent="0">
              <a:buNone/>
            </a:pPr>
            <a:r>
              <a:rPr lang="hu-HU" dirty="0" smtClean="0"/>
              <a:t>Oxigén keletkezése hipermangánból</a:t>
            </a:r>
          </a:p>
          <a:p>
            <a:pPr marL="0" indent="0">
              <a:buNone/>
            </a:pPr>
            <a:r>
              <a:rPr lang="hu-HU" dirty="0" smtClean="0"/>
              <a:t>Nátrium- hidroxid oldása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120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7.Exoterm változás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Melyik </a:t>
            </a:r>
            <a:r>
              <a:rPr lang="hu-HU" dirty="0" smtClean="0"/>
              <a:t>exoterm: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Magnézium égése</a:t>
            </a:r>
          </a:p>
          <a:p>
            <a:pPr marL="0" indent="0">
              <a:buNone/>
            </a:pPr>
            <a:r>
              <a:rPr lang="hu-HU" dirty="0" err="1" smtClean="0"/>
              <a:t>Szalalkáli</a:t>
            </a:r>
            <a:r>
              <a:rPr lang="hu-HU" dirty="0" smtClean="0"/>
              <a:t> oldása</a:t>
            </a:r>
          </a:p>
          <a:p>
            <a:pPr marL="0" indent="0">
              <a:buNone/>
            </a:pPr>
            <a:r>
              <a:rPr lang="hu-HU" dirty="0" smtClean="0"/>
              <a:t>Fotoszintézis</a:t>
            </a:r>
          </a:p>
          <a:p>
            <a:pPr marL="0" indent="0">
              <a:buNone/>
            </a:pPr>
            <a:r>
              <a:rPr lang="hu-HU" dirty="0" smtClean="0"/>
              <a:t>Oxigén keletkezése hipermangánból</a:t>
            </a:r>
          </a:p>
          <a:p>
            <a:pPr marL="0" indent="0">
              <a:buNone/>
            </a:pPr>
            <a:r>
              <a:rPr lang="hu-HU" dirty="0" smtClean="0"/>
              <a:t>Nátrium- hidroxid oldása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3652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2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758</Words>
  <Application>Microsoft Office PowerPoint</Application>
  <PresentationFormat>Diavetítés a képernyőre (4:3 oldalarány)</PresentationFormat>
  <Paragraphs>180</Paragraphs>
  <Slides>43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4" baseType="lpstr">
      <vt:lpstr>Office-téma</vt:lpstr>
      <vt:lpstr>Ki tud többet kémiából?</vt:lpstr>
      <vt:lpstr>PowerPoint bemutató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Fogalom</vt:lpstr>
      <vt:lpstr>Tényszerű ismeretek</vt:lpstr>
      <vt:lpstr>Tényszerű ismeretek</vt:lpstr>
      <vt:lpstr>Tényszerű ismeretek</vt:lpstr>
      <vt:lpstr>Tényszerű ismeretek</vt:lpstr>
      <vt:lpstr> Boldog Karácsonyt! </vt:lpstr>
      <vt:lpstr>Boldog új évet!</vt:lpstr>
      <vt:lpstr>Tényszerű ismeretek</vt:lpstr>
      <vt:lpstr>Tényszerű ismeretek</vt:lpstr>
      <vt:lpstr>Tényszerű ismeretek</vt:lpstr>
      <vt:lpstr>Tényszerű ismeretek</vt:lpstr>
      <vt:lpstr>Tényszerű ismeretek</vt:lpstr>
      <vt:lpstr>Tényszerű ismeretek</vt:lpstr>
      <vt:lpstr>Tényszerű ismeretek</vt:lpstr>
      <vt:lpstr>Tényszerű ismeretek</vt:lpstr>
      <vt:lpstr>Kísérlet</vt:lpstr>
      <vt:lpstr>Kísérlet</vt:lpstr>
      <vt:lpstr>Kísérlet</vt:lpstr>
      <vt:lpstr>Kísérlet</vt:lpstr>
      <vt:lpstr>Kísérlet</vt:lpstr>
      <vt:lpstr>Kísérlet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vrstefi</dc:creator>
  <cp:lastModifiedBy>vrstefi</cp:lastModifiedBy>
  <cp:revision>28</cp:revision>
  <dcterms:created xsi:type="dcterms:W3CDTF">2015-12-15T09:40:41Z</dcterms:created>
  <dcterms:modified xsi:type="dcterms:W3CDTF">2015-12-18T08:57:27Z</dcterms:modified>
</cp:coreProperties>
</file>