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61A1-4022-4CE3-B1D0-563BD816297B}" type="datetimeFigureOut">
              <a:rPr lang="hu-HU" smtClean="0"/>
              <a:t>2016.01.08.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6D45C-D3BD-456F-B5D2-AE57A548A35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81324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61A1-4022-4CE3-B1D0-563BD816297B}" type="datetimeFigureOut">
              <a:rPr lang="hu-HU" smtClean="0"/>
              <a:t>2016.01.08.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6D45C-D3BD-456F-B5D2-AE57A548A35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50977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61A1-4022-4CE3-B1D0-563BD816297B}" type="datetimeFigureOut">
              <a:rPr lang="hu-HU" smtClean="0"/>
              <a:t>2016.01.08.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6D45C-D3BD-456F-B5D2-AE57A548A35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89964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61A1-4022-4CE3-B1D0-563BD816297B}" type="datetimeFigureOut">
              <a:rPr lang="hu-HU" smtClean="0"/>
              <a:t>2016.01.08.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6D45C-D3BD-456F-B5D2-AE57A548A35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35055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61A1-4022-4CE3-B1D0-563BD816297B}" type="datetimeFigureOut">
              <a:rPr lang="hu-HU" smtClean="0"/>
              <a:t>2016.01.08.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6D45C-D3BD-456F-B5D2-AE57A548A35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36485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61A1-4022-4CE3-B1D0-563BD816297B}" type="datetimeFigureOut">
              <a:rPr lang="hu-HU" smtClean="0"/>
              <a:t>2016.01.08.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6D45C-D3BD-456F-B5D2-AE57A548A35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73866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61A1-4022-4CE3-B1D0-563BD816297B}" type="datetimeFigureOut">
              <a:rPr lang="hu-HU" smtClean="0"/>
              <a:t>2016.01.08.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6D45C-D3BD-456F-B5D2-AE57A548A35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6243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61A1-4022-4CE3-B1D0-563BD816297B}" type="datetimeFigureOut">
              <a:rPr lang="hu-HU" smtClean="0"/>
              <a:t>2016.01.08.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6D45C-D3BD-456F-B5D2-AE57A548A35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5579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61A1-4022-4CE3-B1D0-563BD816297B}" type="datetimeFigureOut">
              <a:rPr lang="hu-HU" smtClean="0"/>
              <a:t>2016.01.08.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6D45C-D3BD-456F-B5D2-AE57A548A35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05103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61A1-4022-4CE3-B1D0-563BD816297B}" type="datetimeFigureOut">
              <a:rPr lang="hu-HU" smtClean="0"/>
              <a:t>2016.01.08.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6D45C-D3BD-456F-B5D2-AE57A548A35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2128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61A1-4022-4CE3-B1D0-563BD816297B}" type="datetimeFigureOut">
              <a:rPr lang="hu-HU" smtClean="0"/>
              <a:t>2016.01.08.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6D45C-D3BD-456F-B5D2-AE57A548A35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97070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061A1-4022-4CE3-B1D0-563BD816297B}" type="datetimeFigureOut">
              <a:rPr lang="hu-HU" smtClean="0"/>
              <a:t>2016.01.08.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6D45C-D3BD-456F-B5D2-AE57A548A35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4657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umet.hu/erdekessegek/avaregetes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6EYEuuQWTk" TargetMode="External"/><Relationship Id="rId2" Type="http://schemas.openxmlformats.org/officeDocument/2006/relationships/hyperlink" Target="https://www.youtube.com/watch?v=rv4NKy-IhZE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Egyszerű anyagok kimutatása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b="1" dirty="0" smtClean="0">
                <a:solidFill>
                  <a:schemeClr val="tx1"/>
                </a:solidFill>
              </a:rPr>
              <a:t>Nyomozzunk!</a:t>
            </a:r>
            <a:endParaRPr lang="hu-HU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509119"/>
            <a:ext cx="3384376" cy="199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3596658" cy="2023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397915"/>
            <a:ext cx="1819275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043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dirty="0" smtClean="0">
                <a:solidFill>
                  <a:srgbClr val="FF0000"/>
                </a:solidFill>
              </a:rPr>
              <a:t>Hogyan jöhetünk rá, hogy egy egyszerű anyag micsoda, vagy egy összetett anyag miből áll?</a:t>
            </a:r>
          </a:p>
          <a:p>
            <a:pPr marL="0" indent="0">
              <a:buNone/>
            </a:pPr>
            <a:r>
              <a:rPr lang="hu-HU" dirty="0" smtClean="0"/>
              <a:t>Az anyagok fizikai és kémiai tulajdonságaik alapján azonosíthatók.</a:t>
            </a:r>
          </a:p>
          <a:p>
            <a:pPr>
              <a:buFontTx/>
              <a:buChar char="-"/>
            </a:pPr>
            <a:r>
              <a:rPr lang="hu-HU" dirty="0" smtClean="0">
                <a:solidFill>
                  <a:srgbClr val="FF0000"/>
                </a:solidFill>
              </a:rPr>
              <a:t>Hogyan tudod megállapítani, hogy két óraüvegen melyik a cukor és melyik a só?</a:t>
            </a:r>
          </a:p>
          <a:p>
            <a:pPr marL="0" indent="0">
              <a:buNone/>
            </a:pPr>
            <a:r>
              <a:rPr lang="hu-HU" dirty="0" smtClean="0">
                <a:solidFill>
                  <a:srgbClr val="FF0000"/>
                </a:solidFill>
              </a:rPr>
              <a:t>Kémcsőbe teszek mindegyikből. A cukor hevítés hatására elbomlik és a kémcső falára vízpára csapódik le.</a:t>
            </a:r>
          </a:p>
          <a:p>
            <a:pPr marL="0" indent="0">
              <a:buNone/>
            </a:pPr>
            <a:r>
              <a:rPr lang="hu-HU" dirty="0" smtClean="0">
                <a:solidFill>
                  <a:srgbClr val="FF0000"/>
                </a:solidFill>
              </a:rPr>
              <a:t>- Három üveghengerben gázok vannak. Metán, szén-dioxid és oxigén. Hogyan tudom megkülönböztetni?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26220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>
                <a:solidFill>
                  <a:srgbClr val="FF0000"/>
                </a:solidFill>
              </a:rPr>
              <a:t>Metán meggyullad, oxigénben a parázsló gyújtópálca lángra lobban, a szén-dioxidban az égő gyújtópálca elalszik.</a:t>
            </a:r>
          </a:p>
          <a:p>
            <a:pPr>
              <a:buFontTx/>
              <a:buChar char="-"/>
            </a:pPr>
            <a:r>
              <a:rPr lang="hu-HU" dirty="0" smtClean="0">
                <a:solidFill>
                  <a:srgbClr val="FF0000"/>
                </a:solidFill>
              </a:rPr>
              <a:t>Hogyan tudod az oldatokról megállapítani melyik lúg, melyik sav?</a:t>
            </a:r>
          </a:p>
          <a:p>
            <a:pPr marL="0" indent="0">
              <a:buNone/>
            </a:pPr>
            <a:r>
              <a:rPr lang="hu-HU" dirty="0" smtClean="0">
                <a:solidFill>
                  <a:srgbClr val="FF0000"/>
                </a:solidFill>
              </a:rPr>
              <a:t>Indikátorral.</a:t>
            </a:r>
          </a:p>
          <a:p>
            <a:pPr>
              <a:buFontTx/>
              <a:buChar char="-"/>
            </a:pPr>
            <a:r>
              <a:rPr lang="hu-HU" dirty="0" smtClean="0">
                <a:solidFill>
                  <a:srgbClr val="FF0000"/>
                </a:solidFill>
              </a:rPr>
              <a:t>Kőzetekről hogy tudom megállapítani, melyik a mészkő?</a:t>
            </a:r>
          </a:p>
          <a:p>
            <a:pPr marL="0" indent="0">
              <a:buNone/>
            </a:pPr>
            <a:r>
              <a:rPr lang="hu-HU" dirty="0" smtClean="0">
                <a:solidFill>
                  <a:srgbClr val="FF0000"/>
                </a:solidFill>
              </a:rPr>
              <a:t>Savat csepegtetek rájuk és amelyik pezseg, ott szén-dioxid keletkezett, tehát mészkő.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06054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/>
              <a:t>Kísérlet: Miből áll a falevél?</a:t>
            </a:r>
          </a:p>
          <a:p>
            <a:pPr marL="514350" indent="-514350">
              <a:buAutoNum type="arabicPeriod"/>
            </a:pPr>
            <a:r>
              <a:rPr lang="hu-HU" dirty="0" smtClean="0"/>
              <a:t>Hevítsük kémcsőben!</a:t>
            </a:r>
          </a:p>
          <a:p>
            <a:pPr marL="0" indent="0">
              <a:buNone/>
            </a:pPr>
            <a:r>
              <a:rPr lang="hu-HU" dirty="0" smtClean="0"/>
              <a:t>Tapasztalat: kellemetlen szagú gázok és vízcseppek keletkeztek, elszenesedett anyag maradt vissza.</a:t>
            </a:r>
          </a:p>
          <a:p>
            <a:pPr marL="0" indent="0">
              <a:buNone/>
            </a:pPr>
            <a:r>
              <a:rPr lang="hu-HU" dirty="0" smtClean="0"/>
              <a:t>Magyarázat: a víz oxigén + hidrogén vegyülete.</a:t>
            </a:r>
          </a:p>
          <a:p>
            <a:pPr marL="0" indent="0">
              <a:buNone/>
            </a:pPr>
            <a:r>
              <a:rPr lang="hu-HU" dirty="0" smtClean="0"/>
              <a:t>A szén a szerves vegyületek közös alkotórésze.</a:t>
            </a:r>
          </a:p>
          <a:p>
            <a:pPr marL="0" indent="0">
              <a:buNone/>
            </a:pPr>
            <a:r>
              <a:rPr lang="hu-HU" dirty="0" smtClean="0"/>
              <a:t>Gázokban több más anyag távozott.</a:t>
            </a:r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5372" y="5085184"/>
            <a:ext cx="2649053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2018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/>
              <a:t>2. Égessük el a levelet! </a:t>
            </a:r>
          </a:p>
          <a:p>
            <a:pPr marL="0" indent="0">
              <a:buNone/>
            </a:pPr>
            <a:r>
              <a:rPr lang="hu-HU" dirty="0" smtClean="0"/>
              <a:t>Tapasztalat: füst, hamu keletkezik.</a:t>
            </a:r>
          </a:p>
          <a:p>
            <a:pPr marL="0" indent="0">
              <a:buNone/>
            </a:pPr>
            <a:r>
              <a:rPr lang="hu-HU" dirty="0" smtClean="0"/>
              <a:t>Magyarázat: Széntartalma szén-dioxiddá, hidrogén tartalma vízzé ég el. A hamu ásványi anyagokra (sók) utal. Füst: szennyező gázok</a:t>
            </a:r>
          </a:p>
          <a:p>
            <a:pPr marL="0" indent="0">
              <a:buNone/>
            </a:pPr>
            <a:r>
              <a:rPr lang="hu-HU" dirty="0" smtClean="0"/>
              <a:t>A levélégetés </a:t>
            </a:r>
          </a:p>
          <a:p>
            <a:pPr marL="0" indent="0">
              <a:buNone/>
            </a:pPr>
            <a:r>
              <a:rPr lang="hu-HU" dirty="0" smtClean="0"/>
              <a:t>Környezetszennyező!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573016"/>
            <a:ext cx="4103076" cy="2219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7673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>
                <a:solidFill>
                  <a:srgbClr val="FF0000"/>
                </a:solidFill>
              </a:rPr>
              <a:t>Miért mérgező?</a:t>
            </a:r>
            <a:r>
              <a:rPr lang="hu-HU" dirty="0">
                <a:solidFill>
                  <a:srgbClr val="FF0000"/>
                </a:solidFill>
              </a:rPr>
              <a:t/>
            </a:r>
            <a:br>
              <a:rPr lang="hu-HU" dirty="0">
                <a:solidFill>
                  <a:srgbClr val="FF0000"/>
                </a:solidFill>
              </a:rPr>
            </a:b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u-HU" dirty="0"/>
              <a:t/>
            </a:r>
            <a:br>
              <a:rPr lang="hu-HU" dirty="0"/>
            </a:br>
            <a:r>
              <a:rPr lang="hu-HU" dirty="0">
                <a:solidFill>
                  <a:srgbClr val="FF0000"/>
                </a:solidFill>
              </a:rPr>
              <a:t>A falevelekben rekedt nedvesség miatt azok általában lassan égnek, így levegőben lebegő apró finom port, kormot és egyéb szilárd anyagokat termelnek. Ezek a részecskék mélyen behatolnak a tüdőszövetekbe és köhögést, nehézlégzést, légszomjat és esetenként tartós </a:t>
            </a:r>
            <a:r>
              <a:rPr lang="hu-HU" dirty="0" smtClean="0">
                <a:solidFill>
                  <a:srgbClr val="FF0000"/>
                </a:solidFill>
              </a:rPr>
              <a:t>légzőszervi </a:t>
            </a:r>
            <a:r>
              <a:rPr lang="hu-HU" dirty="0">
                <a:solidFill>
                  <a:srgbClr val="FF0000"/>
                </a:solidFill>
              </a:rPr>
              <a:t>problémákat okozhatnak</a:t>
            </a:r>
            <a:r>
              <a:rPr lang="hu-HU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hu-HU">
                <a:solidFill>
                  <a:srgbClr val="FF0000"/>
                </a:solidFill>
                <a:hlinkClick r:id="rId2"/>
              </a:rPr>
              <a:t>http://www.eumet.hu/erdekessegek/avaregetes</a:t>
            </a:r>
            <a:r>
              <a:rPr lang="hu-HU" smtClean="0">
                <a:solidFill>
                  <a:srgbClr val="FF0000"/>
                </a:solidFill>
                <a:hlinkClick r:id="rId2"/>
              </a:rPr>
              <a:t>/</a:t>
            </a:r>
            <a:endParaRPr lang="hu-HU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hu-H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48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 smtClean="0"/>
              <a:t>Szén-dioxid kimutatása:</a:t>
            </a:r>
          </a:p>
          <a:p>
            <a:pPr marL="0" indent="0">
              <a:buNone/>
            </a:pPr>
            <a:r>
              <a:rPr lang="hu-HU" dirty="0" smtClean="0">
                <a:hlinkClick r:id="rId2"/>
              </a:rPr>
              <a:t>https://www.youtube.com/watch?v=rv4NKy-IhZE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meszes vízből mészkő válik ki a szén-dioxid hatására.</a:t>
            </a:r>
          </a:p>
          <a:p>
            <a:pPr marL="0" indent="0">
              <a:buNone/>
            </a:pPr>
            <a:r>
              <a:rPr lang="hu-HU" dirty="0" smtClean="0"/>
              <a:t>Miből áll a víz?</a:t>
            </a:r>
          </a:p>
          <a:p>
            <a:pPr marL="0" indent="0">
              <a:buNone/>
            </a:pPr>
            <a:r>
              <a:rPr lang="hu-HU" dirty="0" smtClean="0">
                <a:hlinkClick r:id="rId3"/>
              </a:rPr>
              <a:t>https://www.youtube.com/watch?v=O6EYEuuQWTk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víz egy rész oxigénre és két rész hidrogénre bontható. (térfogat)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39841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/>
              <a:t>Hidrogén – színtelen, </a:t>
            </a:r>
            <a:r>
              <a:rPr lang="hu-HU" dirty="0" smtClean="0"/>
              <a:t>szagtalan, </a:t>
            </a:r>
            <a:r>
              <a:rPr lang="hu-HU" smtClean="0"/>
              <a:t>levegőnél könnyebb </a:t>
            </a:r>
            <a:r>
              <a:rPr lang="hu-HU" dirty="0" smtClean="0"/>
              <a:t>gáz, meggyújtva vízzé ég el.</a:t>
            </a:r>
          </a:p>
          <a:p>
            <a:pPr marL="0" indent="0">
              <a:buNone/>
            </a:pPr>
            <a:r>
              <a:rPr lang="hu-HU" dirty="0" smtClean="0"/>
              <a:t>Oxigén- színtelen, szagtalan gáz, parázsló gyújtópálca lángra lobban, mert az égést táplálja.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Hoffman-féle vízbontó készülék: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3068960"/>
            <a:ext cx="1323975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4125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/>
              <a:t>Kísérlet: 1.Hevítsünk kék színű rézgálicot kémcsőben!</a:t>
            </a:r>
          </a:p>
          <a:p>
            <a:pPr marL="0" indent="0">
              <a:buNone/>
            </a:pPr>
            <a:r>
              <a:rPr lang="hu-HU" dirty="0" smtClean="0"/>
              <a:t>Tapasztalat: hevítés hatására fehér lesz.</a:t>
            </a:r>
          </a:p>
          <a:p>
            <a:pPr marL="0" indent="0">
              <a:buNone/>
            </a:pPr>
            <a:r>
              <a:rPr lang="hu-HU" dirty="0" smtClean="0"/>
              <a:t>Magyarázat, kristályszerkezete vizet tartalmaz és attól kék.</a:t>
            </a:r>
          </a:p>
          <a:p>
            <a:pPr marL="0" indent="0">
              <a:buNone/>
            </a:pPr>
            <a:r>
              <a:rPr lang="hu-HU" dirty="0" smtClean="0"/>
              <a:t>2. Öntsünk a kémcsőbe vizet!</a:t>
            </a:r>
          </a:p>
          <a:p>
            <a:pPr marL="0" indent="0">
              <a:buNone/>
            </a:pPr>
            <a:r>
              <a:rPr lang="hu-HU" dirty="0" smtClean="0"/>
              <a:t>Tapasztalat: Ismét kék színű lesz!</a:t>
            </a:r>
          </a:p>
          <a:p>
            <a:pPr marL="0" indent="0">
              <a:buNone/>
            </a:pPr>
            <a:r>
              <a:rPr lang="hu-HU" dirty="0" err="1" smtClean="0"/>
              <a:t>Hf</a:t>
            </a:r>
            <a:r>
              <a:rPr lang="hu-HU" dirty="0" smtClean="0"/>
              <a:t>: Mf: 43/1, 2</a:t>
            </a:r>
            <a:endParaRPr lang="hu-H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04664"/>
            <a:ext cx="1296144" cy="1325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869160"/>
            <a:ext cx="2232248" cy="1492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1082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342</Words>
  <Application>Microsoft Office PowerPoint</Application>
  <PresentationFormat>Diavetítés a képernyőre (4:3 oldalarány)</PresentationFormat>
  <Paragraphs>42</Paragraphs>
  <Slides>9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0" baseType="lpstr">
      <vt:lpstr>Office-téma</vt:lpstr>
      <vt:lpstr>Egyszerű anyagok kimutatása</vt:lpstr>
      <vt:lpstr>PowerPoint bemutató</vt:lpstr>
      <vt:lpstr>PowerPoint bemutató</vt:lpstr>
      <vt:lpstr>PowerPoint bemutató</vt:lpstr>
      <vt:lpstr>PowerPoint bemutató</vt:lpstr>
      <vt:lpstr>Miért mérgező? </vt:lpstr>
      <vt:lpstr>PowerPoint bemutató</vt:lpstr>
      <vt:lpstr>PowerPoint bemutató</vt:lpstr>
      <vt:lpstr>PowerPoint bemutató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Egyszerű anyagok kimutatása</dc:title>
  <dc:creator>vrstefi</dc:creator>
  <cp:lastModifiedBy>vrstefi</cp:lastModifiedBy>
  <cp:revision>11</cp:revision>
  <dcterms:created xsi:type="dcterms:W3CDTF">2016-01-04T15:26:50Z</dcterms:created>
  <dcterms:modified xsi:type="dcterms:W3CDTF">2016-01-08T08:50:42Z</dcterms:modified>
</cp:coreProperties>
</file>