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318-1A66-458C-BE50-7244E4C48DD4}" type="datetimeFigureOut">
              <a:rPr lang="hu-HU" smtClean="0"/>
              <a:t>2016.03.17.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6A53-1163-4842-8E76-E7FC2BFE25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006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318-1A66-458C-BE50-7244E4C48DD4}" type="datetimeFigureOut">
              <a:rPr lang="hu-HU" smtClean="0"/>
              <a:t>2016.03.17.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6A53-1163-4842-8E76-E7FC2BFE25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44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318-1A66-458C-BE50-7244E4C48DD4}" type="datetimeFigureOut">
              <a:rPr lang="hu-HU" smtClean="0"/>
              <a:t>2016.03.17.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6A53-1163-4842-8E76-E7FC2BFE25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322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9F92F-A4D1-4BFC-8DCE-00BBA7AC3E8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9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E6F14-708E-4920-80AC-7FEBB3542DD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57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7DEBD-EDA2-4D67-90C4-8F312E91C01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26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047C3-E1E7-4E7D-8AE2-D966981C42EC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6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8ADC-B023-4189-990A-E239C5EBF834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76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23E45-2736-41D7-8050-672660D4C36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99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95F8B-8320-4106-88F2-D9E5750F259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7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C0FCF-791D-4C6A-81B7-1457B74C1AB7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318-1A66-458C-BE50-7244E4C48DD4}" type="datetimeFigureOut">
              <a:rPr lang="hu-HU" smtClean="0"/>
              <a:t>2016.03.17.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6A53-1163-4842-8E76-E7FC2BFE25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5278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A381-4DBA-4564-9640-F11BAFF1D37F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90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91BA6-48B9-4534-BC66-B45955E850EE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32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4B1BF-0395-4D4C-A591-CA230647C52C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5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318-1A66-458C-BE50-7244E4C48DD4}" type="datetimeFigureOut">
              <a:rPr lang="hu-HU" smtClean="0"/>
              <a:t>2016.03.17.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6A53-1163-4842-8E76-E7FC2BFE25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207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318-1A66-458C-BE50-7244E4C48DD4}" type="datetimeFigureOut">
              <a:rPr lang="hu-HU" smtClean="0"/>
              <a:t>2016.03.17.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6A53-1163-4842-8E76-E7FC2BFE25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805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318-1A66-458C-BE50-7244E4C48DD4}" type="datetimeFigureOut">
              <a:rPr lang="hu-HU" smtClean="0"/>
              <a:t>2016.03.17.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6A53-1163-4842-8E76-E7FC2BFE25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003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318-1A66-458C-BE50-7244E4C48DD4}" type="datetimeFigureOut">
              <a:rPr lang="hu-HU" smtClean="0"/>
              <a:t>2016.03.17.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6A53-1163-4842-8E76-E7FC2BFE25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89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318-1A66-458C-BE50-7244E4C48DD4}" type="datetimeFigureOut">
              <a:rPr lang="hu-HU" smtClean="0"/>
              <a:t>2016.03.17.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6A53-1163-4842-8E76-E7FC2BFE25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405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318-1A66-458C-BE50-7244E4C48DD4}" type="datetimeFigureOut">
              <a:rPr lang="hu-HU" smtClean="0"/>
              <a:t>2016.03.17.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6A53-1163-4842-8E76-E7FC2BFE25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304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E318-1A66-458C-BE50-7244E4C48DD4}" type="datetimeFigureOut">
              <a:rPr lang="hu-HU" smtClean="0"/>
              <a:t>2016.03.17.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6A53-1163-4842-8E76-E7FC2BFE25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962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E318-1A66-458C-BE50-7244E4C48DD4}" type="datetimeFigureOut">
              <a:rPr lang="hu-HU" smtClean="0"/>
              <a:t>2016.03.17.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C6A53-1163-4842-8E76-E7FC2BFE25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291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05A668-DF83-47A7-94C0-DB0CFCFEB2E9}" type="slidenum">
              <a:rPr lang="hu-HU" alt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0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K%C3%A9p:I%2C53.jpg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hu.wikipedia.org/wiki/K%C3%A9p:Br%2C35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hu.wikipedia.org/wiki/K%C3%A9p:F%2C9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hu.wikipedia.org/wiki/K%C3%A9p:Cl%2C17.jpg" TargetMode="External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Alkossunk molekulákat!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07" y="3645589"/>
            <a:ext cx="1792012" cy="133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637928" cy="16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4" y="476246"/>
            <a:ext cx="2139702" cy="160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16" y="4300358"/>
            <a:ext cx="1969591" cy="198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8074"/>
            <a:ext cx="1826400" cy="146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07" y="4888986"/>
            <a:ext cx="1484362" cy="13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836">
            <a:off x="467544" y="3140968"/>
            <a:ext cx="1370260" cy="139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269" y="3428999"/>
            <a:ext cx="1584979" cy="158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1" y="5014187"/>
            <a:ext cx="3276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566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Szén-dioxid: CO</a:t>
            </a:r>
            <a:r>
              <a:rPr lang="hu-HU" baseline="-25000" dirty="0" smtClean="0"/>
              <a:t>2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Eddigi szabályoktól eltérő:</a:t>
            </a:r>
          </a:p>
          <a:p>
            <a:pPr marL="0" indent="0">
              <a:buNone/>
            </a:pPr>
            <a:r>
              <a:rPr lang="hu-HU" dirty="0" smtClean="0"/>
              <a:t>Kén-dioxid: SO</a:t>
            </a:r>
            <a:r>
              <a:rPr lang="hu-HU" baseline="-25000" dirty="0" smtClean="0"/>
              <a:t>2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Nitrogén-dioxid: NO</a:t>
            </a:r>
            <a:r>
              <a:rPr lang="hu-HU" baseline="-25000" dirty="0" smtClean="0"/>
              <a:t>2</a:t>
            </a:r>
            <a:endParaRPr lang="hu-HU" baseline="-25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17907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20764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437111"/>
            <a:ext cx="2076450" cy="167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90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Elem molekulák: azonos </a:t>
            </a:r>
            <a:r>
              <a:rPr lang="hu-HU" dirty="0" err="1" smtClean="0"/>
              <a:t>nemfém</a:t>
            </a:r>
            <a:r>
              <a:rPr lang="hu-HU" dirty="0" smtClean="0"/>
              <a:t> atomokból állnak, kovalens kötéssel kapcsolódnak össze.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Vegyület molekulák: különböző </a:t>
            </a:r>
            <a:r>
              <a:rPr lang="hu-HU" dirty="0" err="1" smtClean="0"/>
              <a:t>nemfém</a:t>
            </a:r>
            <a:r>
              <a:rPr lang="hu-HU" dirty="0" smtClean="0"/>
              <a:t> atomokból állnak, kovalens kötéssel kapcsolódnak össze.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84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Elemmolekulák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altLang="hu-HU" dirty="0" smtClean="0"/>
              <a:t>Két atomos molekulákból álló elem- molekulák:</a:t>
            </a:r>
          </a:p>
          <a:p>
            <a:pPr>
              <a:buNone/>
            </a:pPr>
            <a:r>
              <a:rPr lang="hu-HU" altLang="hu-HU" dirty="0" smtClean="0"/>
              <a:t>Oxigén</a:t>
            </a:r>
          </a:p>
          <a:p>
            <a:pPr>
              <a:buNone/>
            </a:pPr>
            <a:r>
              <a:rPr lang="hu-HU" altLang="hu-HU" dirty="0" smtClean="0"/>
              <a:t>Nitrogén</a:t>
            </a:r>
          </a:p>
          <a:p>
            <a:pPr>
              <a:buNone/>
            </a:pPr>
            <a:r>
              <a:rPr lang="hu-HU" altLang="hu-HU" dirty="0" smtClean="0"/>
              <a:t>Klór		</a:t>
            </a:r>
          </a:p>
          <a:p>
            <a:pPr>
              <a:buNone/>
            </a:pPr>
            <a:r>
              <a:rPr lang="hu-HU" altLang="hu-HU" dirty="0" smtClean="0"/>
              <a:t>Fluor</a:t>
            </a:r>
          </a:p>
          <a:p>
            <a:pPr>
              <a:buNone/>
            </a:pPr>
            <a:r>
              <a:rPr lang="hu-HU" altLang="hu-HU" dirty="0" smtClean="0"/>
              <a:t>Bróm</a:t>
            </a:r>
          </a:p>
          <a:p>
            <a:pPr>
              <a:buNone/>
            </a:pPr>
            <a:r>
              <a:rPr lang="hu-HU" altLang="hu-HU" dirty="0" smtClean="0"/>
              <a:t>Jód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5"/>
            <a:ext cx="1958726" cy="156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97" y="3773407"/>
            <a:ext cx="32861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963" y="5212548"/>
            <a:ext cx="33353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09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smtClean="0"/>
              <a:t>Az oxigén szerkezete: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hu-HU" altLang="hu-HU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smtClean="0"/>
              <a:t>			az oxigén atomnak 6 vegyérték 			          elektronja van. (8-t szeretne)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smtClean="0"/>
              <a:t>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smtClean="0"/>
              <a:t>					A molekulában 2 atom 					kapcsolódik össze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smtClean="0"/>
              <a:t>					2 elektronpárral.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smtClean="0"/>
              <a:t>					Összegképlete: O</a:t>
            </a:r>
            <a:r>
              <a:rPr lang="hu-HU" altLang="hu-HU" sz="2400" baseline="-25000" smtClean="0"/>
              <a:t>2 </a:t>
            </a:r>
            <a:r>
              <a:rPr lang="hu-HU" altLang="hu-HU" sz="2400" smtClean="0"/>
              <a:t>32g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altLang="hu-H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altLang="hu-H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altLang="hu-H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smtClean="0"/>
              <a:t>Erős kémiai kötés, megszüntetéséhez energiát kell befektetni. (szerencsére)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altLang="hu-HU" sz="240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21621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348038" y="4076700"/>
            <a:ext cx="2520950" cy="936625"/>
          </a:xfrm>
          <a:prstGeom prst="wedgeRoundRectCallout">
            <a:avLst>
              <a:gd name="adj1" fmla="val -122231"/>
              <a:gd name="adj2" fmla="val -9813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>
                <a:solidFill>
                  <a:srgbClr val="000000"/>
                </a:solidFill>
              </a:rPr>
              <a:t>Kétszeres kovalens kötés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323850" y="4221163"/>
            <a:ext cx="2016125" cy="792162"/>
          </a:xfrm>
          <a:prstGeom prst="wedgeRoundRectCallout">
            <a:avLst>
              <a:gd name="adj1" fmla="val -26380"/>
              <a:gd name="adj2" fmla="val -1033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>
                <a:solidFill>
                  <a:srgbClr val="000000"/>
                </a:solidFill>
              </a:rPr>
              <a:t>Nemkötő elektronpárok</a:t>
            </a:r>
          </a:p>
        </p:txBody>
      </p:sp>
    </p:spTree>
    <p:extLst>
      <p:ext uri="{BB962C8B-B14F-4D97-AF65-F5344CB8AC3E}">
        <p14:creationId xmlns:p14="http://schemas.microsoft.com/office/powerpoint/2010/main" val="35528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hu-HU" altLang="hu-HU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200900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3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25px-Br%2C35">
            <a:hlinkClick r:id="rId2" tooltip="Br,35.jp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57563"/>
            <a:ext cx="26828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125px-Cl%2C17">
            <a:hlinkClick r:id="rId4" tooltip="Cl,17.jpg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6250"/>
            <a:ext cx="28273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125px-F%2C9">
            <a:hlinkClick r:id="rId6" tooltip="F,9.jpg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251936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125px-I%2C53">
            <a:hlinkClick r:id="rId8" tooltip="I,53.jpg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7563"/>
            <a:ext cx="251936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2916238" y="260350"/>
            <a:ext cx="2016125" cy="360363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>
                <a:solidFill>
                  <a:srgbClr val="000000"/>
                </a:solidFill>
              </a:rPr>
              <a:t>fluor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7092950" y="260350"/>
            <a:ext cx="1511300" cy="431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>
                <a:solidFill>
                  <a:srgbClr val="000000"/>
                </a:solidFill>
              </a:rPr>
              <a:t>klór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2051050" y="3068638"/>
            <a:ext cx="1512888" cy="576262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>
                <a:solidFill>
                  <a:srgbClr val="000000"/>
                </a:solidFill>
              </a:rPr>
              <a:t>jód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7164388" y="3068638"/>
            <a:ext cx="1511300" cy="5048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>
                <a:solidFill>
                  <a:srgbClr val="000000"/>
                </a:solidFill>
              </a:rPr>
              <a:t>bróm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55650" y="5229225"/>
            <a:ext cx="712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2400">
                <a:solidFill>
                  <a:srgbClr val="000000"/>
                </a:solidFill>
              </a:rPr>
              <a:t>Halogén elemek</a:t>
            </a:r>
          </a:p>
        </p:txBody>
      </p:sp>
    </p:spTree>
    <p:extLst>
      <p:ext uri="{BB962C8B-B14F-4D97-AF65-F5344CB8AC3E}">
        <p14:creationId xmlns:p14="http://schemas.microsoft.com/office/powerpoint/2010/main" val="18991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smtClean="0"/>
              <a:t>Szerkezetük:</a:t>
            </a:r>
          </a:p>
          <a:p>
            <a:pPr eaLnBrk="1" hangingPunct="1">
              <a:buFontTx/>
              <a:buNone/>
            </a:pPr>
            <a:r>
              <a:rPr lang="hu-HU" altLang="hu-HU" smtClean="0"/>
              <a:t>Valamennyi kétatomos molekulából áll.</a:t>
            </a:r>
          </a:p>
          <a:p>
            <a:pPr eaLnBrk="1" hangingPunct="1">
              <a:buFontTx/>
              <a:buNone/>
            </a:pPr>
            <a:r>
              <a:rPr lang="hu-HU" altLang="hu-HU" smtClean="0"/>
              <a:t>F</a:t>
            </a:r>
            <a:r>
              <a:rPr lang="hu-HU" altLang="hu-HU" baseline="-25000" smtClean="0"/>
              <a:t>2</a:t>
            </a:r>
            <a:r>
              <a:rPr lang="hu-HU" altLang="hu-HU" smtClean="0"/>
              <a:t> 	Cl</a:t>
            </a:r>
            <a:r>
              <a:rPr lang="hu-HU" altLang="hu-HU" baseline="-25000" smtClean="0"/>
              <a:t>2</a:t>
            </a:r>
            <a:r>
              <a:rPr lang="hu-HU" altLang="hu-HU" smtClean="0"/>
              <a:t>	Br</a:t>
            </a:r>
            <a:r>
              <a:rPr lang="hu-HU" altLang="hu-HU" baseline="-25000" smtClean="0"/>
              <a:t>2</a:t>
            </a:r>
            <a:r>
              <a:rPr lang="hu-HU" altLang="hu-HU" smtClean="0"/>
              <a:t>	I</a:t>
            </a:r>
            <a:r>
              <a:rPr lang="hu-HU" altLang="hu-HU" baseline="-25000" smtClean="0"/>
              <a:t>2 </a:t>
            </a:r>
            <a:r>
              <a:rPr lang="hu-HU" altLang="hu-HU" smtClean="0"/>
              <a:t>Mekkora a tömegük?</a:t>
            </a:r>
            <a:endParaRPr lang="hu-HU" altLang="hu-HU" baseline="-25000" smtClean="0"/>
          </a:p>
          <a:p>
            <a:pPr eaLnBrk="1" hangingPunct="1">
              <a:buFontTx/>
              <a:buNone/>
            </a:pPr>
            <a:r>
              <a:rPr lang="hu-HU" altLang="hu-HU" smtClean="0"/>
              <a:t>A molekulákban kovalens kötés van.</a:t>
            </a:r>
          </a:p>
          <a:p>
            <a:pPr eaLnBrk="1" hangingPunct="1">
              <a:buFontTx/>
              <a:buNone/>
            </a:pPr>
            <a:endParaRPr lang="hu-HU" altLang="hu-HU" smtClean="0"/>
          </a:p>
          <a:p>
            <a:pPr eaLnBrk="1" hangingPunct="1">
              <a:buFontTx/>
              <a:buNone/>
            </a:pPr>
            <a:endParaRPr lang="hu-HU" altLang="hu-HU" smtClean="0"/>
          </a:p>
          <a:p>
            <a:pPr eaLnBrk="1" hangingPunct="1">
              <a:buFontTx/>
              <a:buNone/>
            </a:pPr>
            <a:r>
              <a:rPr lang="hu-HU" altLang="hu-HU" smtClean="0"/>
              <a:t>						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97200"/>
            <a:ext cx="52482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835150" y="4076700"/>
            <a:ext cx="1800225" cy="792163"/>
          </a:xfrm>
          <a:prstGeom prst="wedgeRoundRectCallout">
            <a:avLst>
              <a:gd name="adj1" fmla="val -76014"/>
              <a:gd name="adj2" fmla="val 450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>
                <a:solidFill>
                  <a:srgbClr val="000000"/>
                </a:solidFill>
              </a:rPr>
              <a:t>Nemkötő elektronpár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1042988" y="5589588"/>
            <a:ext cx="3384550" cy="647700"/>
          </a:xfrm>
          <a:prstGeom prst="wedgeRoundRectCallout">
            <a:avLst>
              <a:gd name="adj1" fmla="val -50940"/>
              <a:gd name="adj2" fmla="val -1389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>
                <a:solidFill>
                  <a:srgbClr val="000000"/>
                </a:solidFill>
              </a:rPr>
              <a:t>Kötő elektronpár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>
                <a:solidFill>
                  <a:srgbClr val="000000"/>
                </a:solidFill>
              </a:rPr>
              <a:t>Egyszeres kovalens kötés</a:t>
            </a:r>
          </a:p>
        </p:txBody>
      </p:sp>
    </p:spTree>
    <p:extLst>
      <p:ext uri="{BB962C8B-B14F-4D97-AF65-F5344CB8AC3E}">
        <p14:creationId xmlns:p14="http://schemas.microsoft.com/office/powerpoint/2010/main" val="80346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kén: S</a:t>
            </a:r>
            <a:r>
              <a:rPr lang="hu-HU" baseline="-25000" dirty="0" smtClean="0"/>
              <a:t>8</a:t>
            </a:r>
          </a:p>
          <a:p>
            <a:pPr marL="0" indent="0">
              <a:buNone/>
            </a:pPr>
            <a:r>
              <a:rPr lang="hu-HU" dirty="0" smtClean="0"/>
              <a:t>Szerkezete:8 atomos molekulagyűrűt alkot, kovalens kötéssel.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38" y="2564904"/>
            <a:ext cx="5472608" cy="334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6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Vegyületmolekulák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Víz: H</a:t>
            </a:r>
            <a:r>
              <a:rPr lang="hu-HU" baseline="-25000" dirty="0" smtClean="0"/>
              <a:t>2</a:t>
            </a:r>
            <a:r>
              <a:rPr lang="hu-HU" dirty="0" smtClean="0"/>
              <a:t>O	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Hidrogén-klorid: </a:t>
            </a:r>
            <a:r>
              <a:rPr lang="hu-HU" dirty="0" err="1" smtClean="0"/>
              <a:t>HCl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Ammónia:</a:t>
            </a:r>
            <a:r>
              <a:rPr lang="hu-HU" altLang="hu-HU" dirty="0" smtClean="0"/>
              <a:t>NH</a:t>
            </a:r>
            <a:r>
              <a:rPr lang="hu-HU" altLang="hu-HU" baseline="-25000" dirty="0" smtClean="0"/>
              <a:t>3</a:t>
            </a:r>
            <a:r>
              <a:rPr lang="hu-HU" altLang="hu-HU" dirty="0" smtClean="0"/>
              <a:t> </a:t>
            </a:r>
          </a:p>
          <a:p>
            <a:pPr marL="0" indent="0">
              <a:buNone/>
            </a:pPr>
            <a:endParaRPr lang="hu-HU" altLang="hu-HU" dirty="0"/>
          </a:p>
          <a:p>
            <a:pPr marL="0" indent="0">
              <a:buNone/>
            </a:pPr>
            <a:r>
              <a:rPr lang="hu-HU" altLang="hu-HU" dirty="0" smtClean="0"/>
              <a:t>Metán:CH </a:t>
            </a:r>
            <a:r>
              <a:rPr lang="hu-HU" altLang="hu-HU" baseline="-25000" dirty="0" smtClean="0"/>
              <a:t>4</a:t>
            </a:r>
          </a:p>
          <a:p>
            <a:pPr marL="0" indent="0">
              <a:buNone/>
            </a:pPr>
            <a:r>
              <a:rPr lang="hu-HU" dirty="0" smtClean="0"/>
              <a:t>   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58503"/>
            <a:ext cx="1813123" cy="123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62" y="2564904"/>
            <a:ext cx="15970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35092"/>
            <a:ext cx="1100881" cy="9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96" y="5013176"/>
            <a:ext cx="15430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65646"/>
            <a:ext cx="1684412" cy="134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46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99</Words>
  <Application>Microsoft Office PowerPoint</Application>
  <PresentationFormat>Diavetítés a képernyőre (4:3 oldalarány)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10</vt:i4>
      </vt:variant>
    </vt:vector>
  </HeadingPairs>
  <TitlesOfParts>
    <vt:vector size="12" baseType="lpstr">
      <vt:lpstr>Office-téma</vt:lpstr>
      <vt:lpstr>Alapértelmezett terv</vt:lpstr>
      <vt:lpstr>Alkossunk molekulákat!</vt:lpstr>
      <vt:lpstr>PowerPoint bemutató</vt:lpstr>
      <vt:lpstr>Elemmolekulák</vt:lpstr>
      <vt:lpstr>PowerPoint bemutató</vt:lpstr>
      <vt:lpstr>PowerPoint bemutató</vt:lpstr>
      <vt:lpstr>PowerPoint bemutató</vt:lpstr>
      <vt:lpstr>PowerPoint bemutató</vt:lpstr>
      <vt:lpstr>PowerPoint bemutató</vt:lpstr>
      <vt:lpstr>Vegyületmolekulák</vt:lpstr>
      <vt:lpstr>PowerPoint bemutató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Alkossunk molekulákat!</dc:title>
  <dc:creator>vrstefi</dc:creator>
  <cp:lastModifiedBy>vrstefi</cp:lastModifiedBy>
  <cp:revision>8</cp:revision>
  <dcterms:created xsi:type="dcterms:W3CDTF">2016-03-17T12:53:11Z</dcterms:created>
  <dcterms:modified xsi:type="dcterms:W3CDTF">2016-03-17T14:35:50Z</dcterms:modified>
</cp:coreProperties>
</file>