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57" r:id="rId6"/>
    <p:sldId id="258" r:id="rId7"/>
    <p:sldId id="260" r:id="rId8"/>
    <p:sldId id="262" r:id="rId9"/>
    <p:sldId id="263" r:id="rId10"/>
    <p:sldId id="264" r:id="rId11"/>
    <p:sldId id="261" r:id="rId1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260D-C24D-451F-8770-F4048CBA9DCE}" type="datetimeFigureOut">
              <a:rPr lang="hu-HU" smtClean="0"/>
              <a:t>2016.04.07.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4127-4D66-492A-9A10-9472EAEBDA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162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260D-C24D-451F-8770-F4048CBA9DCE}" type="datetimeFigureOut">
              <a:rPr lang="hu-HU" smtClean="0"/>
              <a:t>2016.04.07.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4127-4D66-492A-9A10-9472EAEBDA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3967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260D-C24D-451F-8770-F4048CBA9DCE}" type="datetimeFigureOut">
              <a:rPr lang="hu-HU" smtClean="0"/>
              <a:t>2016.04.07.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4127-4D66-492A-9A10-9472EAEBDA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4119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B8739-7915-4F38-837C-DF802CC2EF99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697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54546-1A08-4E54-A752-7D97E3D4F852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559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080AE-674F-456A-BBCB-5AD505E6A6AB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99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08C66-106F-473B-8302-3CFA5D13E10E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932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716F2-EB1C-4079-B215-4536386FDFF1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862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42A27-6D27-4DF6-94CA-EF504E0B44B2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887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FDE63-9E78-41BD-99E5-CBFE8247AC5E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338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0EB52-D6C2-400E-A81A-79FC3E45D245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315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260D-C24D-451F-8770-F4048CBA9DCE}" type="datetimeFigureOut">
              <a:rPr lang="hu-HU" smtClean="0"/>
              <a:t>2016.04.07.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4127-4D66-492A-9A10-9472EAEBDA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9492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85B50-E5AB-4FC1-AD51-94FF4E8B5990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757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1B302-2C96-4F10-B09D-99C470BFDA34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8233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EF8E1-088F-4F28-B0A6-B91F340A0199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3924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44B50-EAA2-418F-9039-59EB0222F89A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2974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81129-A307-4AA3-BE91-99E2A769D7DF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6855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12896-69FE-49FB-A303-0DB30C9E7DA3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8372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B2927-459D-44FD-88B2-225B02CA7161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3211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A51E8-DA6A-4A23-9A97-D132D37ECF50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3728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0A725-71AE-4F26-B374-42E83043DF0A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1734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4AAE9-F974-46ED-A20A-3B0255FA9B76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733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260D-C24D-451F-8770-F4048CBA9DCE}" type="datetimeFigureOut">
              <a:rPr lang="hu-HU" smtClean="0"/>
              <a:t>2016.04.07.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4127-4D66-492A-9A10-9472EAEBDA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13398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7B70D-0E7B-48B3-8B5E-C7AD988D8A7C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1920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6F886-EB8C-4E17-8841-EC64116B74C5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6599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1B7A4-8AD3-4BFB-A232-C1FE1630CA40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8470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59B48-3062-43C4-A00D-32BBAB16110F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0745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44B50-EAA2-418F-9039-59EB0222F89A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6817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81129-A307-4AA3-BE91-99E2A769D7DF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4550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12896-69FE-49FB-A303-0DB30C9E7DA3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9185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B2927-459D-44FD-88B2-225B02CA7161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2134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A51E8-DA6A-4A23-9A97-D132D37ECF50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2981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0A725-71AE-4F26-B374-42E83043DF0A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619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260D-C24D-451F-8770-F4048CBA9DCE}" type="datetimeFigureOut">
              <a:rPr lang="hu-HU" smtClean="0"/>
              <a:t>2016.04.07.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4127-4D66-492A-9A10-9472EAEBDA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30515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4AAE9-F974-46ED-A20A-3B0255FA9B76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9431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7B70D-0E7B-48B3-8B5E-C7AD988D8A7C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1178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6F886-EB8C-4E17-8841-EC64116B74C5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9798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1B7A4-8AD3-4BFB-A232-C1FE1630CA40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1932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59B48-3062-43C4-A00D-32BBAB16110F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838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260D-C24D-451F-8770-F4048CBA9DCE}" type="datetimeFigureOut">
              <a:rPr lang="hu-HU" smtClean="0"/>
              <a:t>2016.04.07.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4127-4D66-492A-9A10-9472EAEBDA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4616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260D-C24D-451F-8770-F4048CBA9DCE}" type="datetimeFigureOut">
              <a:rPr lang="hu-HU" smtClean="0"/>
              <a:t>2016.04.07.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4127-4D66-492A-9A10-9472EAEBDA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5055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260D-C24D-451F-8770-F4048CBA9DCE}" type="datetimeFigureOut">
              <a:rPr lang="hu-HU" smtClean="0"/>
              <a:t>2016.04.07.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4127-4D66-492A-9A10-9472EAEBDA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3523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260D-C24D-451F-8770-F4048CBA9DCE}" type="datetimeFigureOut">
              <a:rPr lang="hu-HU" smtClean="0"/>
              <a:t>2016.04.07.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4127-4D66-492A-9A10-9472EAEBDA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560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260D-C24D-451F-8770-F4048CBA9DCE}" type="datetimeFigureOut">
              <a:rPr lang="hu-HU" smtClean="0"/>
              <a:t>2016.04.07.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4127-4D66-492A-9A10-9472EAEBDA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0333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E260D-C24D-451F-8770-F4048CBA9DCE}" type="datetimeFigureOut">
              <a:rPr lang="hu-HU" smtClean="0"/>
              <a:t>2016.04.07.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64127-4D66-492A-9A10-9472EAEBDA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6951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BDE0D3-B91C-4FD4-9886-79683F4FCFFA}" type="slidenum">
              <a:rPr lang="hu-H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025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AE5F05-B99D-4483-9761-4E53401DC94E}" type="slidenum">
              <a:rPr lang="hu-HU" altLang="hu-H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963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AE5F05-B99D-4483-9761-4E53401DC94E}" type="slidenum">
              <a:rPr lang="hu-HU" altLang="hu-H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4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monstone.hu/Asvany/Kepek/Oxidok/Kvarc/fustkvarc_n.jpg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monstone.hu/Asvany/Kepek/Oxidok/Kvarc/kvarc_5n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monstone.hu/Asvany/Kepek/Oxidok/Kvarc/kvarc_3n.jpg" TargetMode="External"/><Relationship Id="rId5" Type="http://schemas.openxmlformats.org/officeDocument/2006/relationships/image" Target="../media/image10.jpeg"/><Relationship Id="rId10" Type="http://schemas.openxmlformats.org/officeDocument/2006/relationships/image" Target="../media/image13.jpeg"/><Relationship Id="rId4" Type="http://schemas.openxmlformats.org/officeDocument/2006/relationships/hyperlink" Target="http://monstone.hu/Asvany/Kepek/Oxidok/Kvarc/kvarc_1n.jpg" TargetMode="External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hu.wikipedia.org/wiki/K%C3%A9p:Graphit_gitter.png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67544" y="908720"/>
            <a:ext cx="7772400" cy="1470025"/>
          </a:xfrm>
        </p:spPr>
        <p:txBody>
          <a:bodyPr/>
          <a:lstStyle/>
          <a:p>
            <a:r>
              <a:rPr lang="hu-HU" dirty="0" smtClean="0"/>
              <a:t>Kőkemény anyagok!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7386">
            <a:off x="483481" y="4207438"/>
            <a:ext cx="3636505" cy="194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931" y="2702014"/>
            <a:ext cx="2646784" cy="2239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70465">
            <a:off x="6228184" y="3777441"/>
            <a:ext cx="2625080" cy="239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0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Keménységi skála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err="1" smtClean="0"/>
              <a:t>Fridrich</a:t>
            </a:r>
            <a:r>
              <a:rPr lang="hu-HU" dirty="0" smtClean="0"/>
              <a:t> </a:t>
            </a:r>
            <a:r>
              <a:rPr lang="hu-HU" dirty="0" err="1" smtClean="0"/>
              <a:t>Mohs</a:t>
            </a:r>
            <a:r>
              <a:rPr lang="hu-HU" dirty="0" smtClean="0"/>
              <a:t> (1812) – ásványtan professzor: ásványok keménységi skálája:</a:t>
            </a:r>
          </a:p>
          <a:p>
            <a:pPr marL="0" indent="0">
              <a:buNone/>
            </a:pPr>
            <a:endParaRPr lang="hu-HU" dirty="0" smtClean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08920"/>
            <a:ext cx="6120680" cy="3577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548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>
                <a:solidFill>
                  <a:srgbClr val="FF0000"/>
                </a:solidFill>
              </a:rPr>
              <a:t>Miért ilyen kemények?</a:t>
            </a:r>
          </a:p>
          <a:p>
            <a:pPr marL="0" indent="0">
              <a:buNone/>
            </a:pPr>
            <a:r>
              <a:rPr lang="hu-HU" dirty="0" smtClean="0"/>
              <a:t>Atomrácsos kristályok: végtelen sok atom, szabályos rendben, kovalens kötéssel összekapcsolódva.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84984"/>
            <a:ext cx="36480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09648"/>
            <a:ext cx="3419872" cy="187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14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Gyémánt </a:t>
            </a:r>
            <a:r>
              <a:rPr lang="hu-HU" altLang="hu-HU" dirty="0" err="1" smtClean="0"/>
              <a:t>C</a:t>
            </a:r>
            <a:r>
              <a:rPr lang="hu-HU" altLang="hu-HU" baseline="-25000" dirty="0" err="1" smtClean="0"/>
              <a:t>gyémánt</a:t>
            </a:r>
            <a:endParaRPr lang="hu-HU" altLang="hu-HU" baseline="-25000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1847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u-HU" altLang="hu-HU" sz="2800" dirty="0" err="1" smtClean="0"/>
              <a:t>Fiz.tul</a:t>
            </a:r>
            <a:r>
              <a:rPr lang="hu-HU" altLang="hu-HU" sz="2800" dirty="0" smtClean="0"/>
              <a:t>: áttetsző, szilárd, természetes anyagok közül a legkeményebb. </a:t>
            </a:r>
          </a:p>
          <a:p>
            <a:pPr eaLnBrk="1" hangingPunct="1">
              <a:buFontTx/>
              <a:buNone/>
            </a:pPr>
            <a:r>
              <a:rPr lang="hu-HU" altLang="hu-HU" sz="2800" dirty="0" err="1" smtClean="0"/>
              <a:t>Op</a:t>
            </a:r>
            <a:r>
              <a:rPr lang="hu-HU" altLang="hu-HU" sz="2800" dirty="0" smtClean="0"/>
              <a:t>:3750 </a:t>
            </a:r>
            <a:r>
              <a:rPr lang="hu-HU" altLang="hu-HU" sz="2800" baseline="30000" dirty="0" err="1" smtClean="0"/>
              <a:t>o</a:t>
            </a:r>
            <a:r>
              <a:rPr lang="hu-HU" altLang="hu-HU" sz="2800" dirty="0" err="1" smtClean="0"/>
              <a:t>C</a:t>
            </a:r>
            <a:endParaRPr lang="hu-HU" altLang="hu-HU" sz="2800" dirty="0" smtClean="0"/>
          </a:p>
          <a:p>
            <a:pPr eaLnBrk="1" hangingPunct="1">
              <a:buFontTx/>
              <a:buNone/>
            </a:pPr>
            <a:r>
              <a:rPr lang="hu-HU" altLang="hu-HU" sz="2800" dirty="0" smtClean="0"/>
              <a:t>Szerkezete: Szabályos tetraéderes atomrács (nincs molekula)</a:t>
            </a:r>
          </a:p>
          <a:p>
            <a:pPr eaLnBrk="1" hangingPunct="1">
              <a:buFontTx/>
              <a:buNone/>
            </a:pPr>
            <a:r>
              <a:rPr lang="hu-HU" altLang="hu-HU" sz="2800" dirty="0" smtClean="0"/>
              <a:t>1 atom 4 másikkal</a:t>
            </a:r>
          </a:p>
          <a:p>
            <a:pPr eaLnBrk="1" hangingPunct="1">
              <a:buFontTx/>
              <a:buNone/>
            </a:pPr>
            <a:r>
              <a:rPr lang="hu-HU" altLang="hu-HU" sz="2800" dirty="0" smtClean="0"/>
              <a:t>kovalens kötéssel </a:t>
            </a:r>
          </a:p>
          <a:p>
            <a:pPr eaLnBrk="1" hangingPunct="1">
              <a:buFontTx/>
              <a:buNone/>
            </a:pPr>
            <a:r>
              <a:rPr lang="hu-HU" altLang="hu-HU" sz="2800" dirty="0" smtClean="0"/>
              <a:t>kapcsolódik</a:t>
            </a:r>
          </a:p>
          <a:p>
            <a:pPr eaLnBrk="1" hangingPunct="1">
              <a:buFontTx/>
              <a:buNone/>
            </a:pPr>
            <a:r>
              <a:rPr lang="hu-HU" altLang="hu-HU" sz="2800" dirty="0" smtClean="0"/>
              <a:t>Felhasználása:ékszer, fúrófej, üvegvágó,csiszolópor</a:t>
            </a:r>
          </a:p>
        </p:txBody>
      </p:sp>
      <p:pic>
        <p:nvPicPr>
          <p:cNvPr id="10244" name="Picture 4" descr="Diamonds_gli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141663"/>
            <a:ext cx="17272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Diamond_anim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941888"/>
            <a:ext cx="23050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19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dirty="0" smtClean="0"/>
              <a:t>Szilícium-dioxid SiO</a:t>
            </a:r>
            <a:r>
              <a:rPr lang="hu-HU" altLang="hu-HU" baseline="-25000" dirty="0" smtClean="0"/>
              <a:t>2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hu-HU" altLang="hu-HU" dirty="0" smtClean="0"/>
              <a:t>Kvarc</a:t>
            </a:r>
            <a:r>
              <a:rPr lang="hu-HU" altLang="hu-HU" dirty="0" smtClean="0"/>
              <a:t>: </a:t>
            </a:r>
            <a:r>
              <a:rPr lang="hu-HU" altLang="hu-HU" dirty="0" err="1" smtClean="0"/>
              <a:t>Op</a:t>
            </a:r>
            <a:r>
              <a:rPr lang="hu-HU" altLang="hu-HU" dirty="0" smtClean="0"/>
              <a:t>:1710 </a:t>
            </a:r>
            <a:r>
              <a:rPr lang="hu-HU" altLang="hu-HU" baseline="30000" dirty="0" err="1" smtClean="0"/>
              <a:t>o</a:t>
            </a:r>
            <a:r>
              <a:rPr lang="hu-HU" altLang="hu-HU" dirty="0" err="1" smtClean="0"/>
              <a:t>C</a:t>
            </a:r>
            <a:r>
              <a:rPr lang="hu-HU" altLang="hu-HU" dirty="0" smtClean="0"/>
              <a:t>, színtelen, oldhatatlan, vegyszereknek ellenálló.</a:t>
            </a:r>
          </a:p>
          <a:p>
            <a:pPr eaLnBrk="1" hangingPunct="1">
              <a:buFontTx/>
              <a:buNone/>
            </a:pPr>
            <a:endParaRPr lang="hu-HU" altLang="hu-HU" dirty="0" smtClean="0"/>
          </a:p>
          <a:p>
            <a:pPr eaLnBrk="1" hangingPunct="1">
              <a:buFontTx/>
              <a:buNone/>
            </a:pPr>
            <a:endParaRPr lang="hu-HU" altLang="hu-HU" dirty="0" smtClean="0"/>
          </a:p>
          <a:p>
            <a:pPr eaLnBrk="1" hangingPunct="1">
              <a:buFontTx/>
              <a:buNone/>
            </a:pPr>
            <a:endParaRPr lang="hu-HU" altLang="hu-HU" dirty="0" smtClean="0"/>
          </a:p>
          <a:p>
            <a:pPr eaLnBrk="1" hangingPunct="1">
              <a:buFontTx/>
              <a:buNone/>
            </a:pPr>
            <a:endParaRPr lang="hu-HU" altLang="hu-HU" dirty="0" smtClean="0"/>
          </a:p>
          <a:p>
            <a:pPr eaLnBrk="1" hangingPunct="1">
              <a:buFontTx/>
              <a:buNone/>
            </a:pPr>
            <a:endParaRPr lang="hu-HU" altLang="hu-HU" dirty="0" smtClean="0"/>
          </a:p>
          <a:p>
            <a:pPr eaLnBrk="1" hangingPunct="1">
              <a:buFontTx/>
              <a:buNone/>
            </a:pPr>
            <a:r>
              <a:rPr lang="hu-HU" altLang="hu-HU" dirty="0" smtClean="0"/>
              <a:t>Homok:</a:t>
            </a:r>
            <a:endParaRPr lang="hu-HU" altLang="hu-HU" baseline="-25000" dirty="0" smtClean="0"/>
          </a:p>
          <a:p>
            <a:pPr eaLnBrk="1" hangingPunct="1">
              <a:buFontTx/>
              <a:buNone/>
            </a:pPr>
            <a:endParaRPr lang="hu-HU" altLang="hu-HU" baseline="-25000" dirty="0" smtClean="0"/>
          </a:p>
        </p:txBody>
      </p:sp>
      <p:pic>
        <p:nvPicPr>
          <p:cNvPr id="9220" name="Picture 4" descr="fotó kvarcró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27" y="2996952"/>
            <a:ext cx="2681288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hegyikristály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644900"/>
            <a:ext cx="2681288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kvarc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715" y="2774156"/>
            <a:ext cx="2320925" cy="174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fotó füstkvarcról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705" y="2703513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homok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797425"/>
            <a:ext cx="2767012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24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3"/>
          <p:cNvSpPr>
            <a:spLocks noChangeAspect="1" noChangeArrowheads="1"/>
          </p:cNvSpPr>
          <p:nvPr>
            <p:ph type="body"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pPr lvl="3" eaLnBrk="1" hangingPunct="1">
              <a:buFontTx/>
              <a:buNone/>
            </a:pPr>
            <a:r>
              <a:rPr lang="hu-HU" altLang="hu-HU" sz="3200" dirty="0" smtClean="0"/>
              <a:t>Tetraéderes atomrács</a:t>
            </a: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557338"/>
            <a:ext cx="2028825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412875"/>
            <a:ext cx="394335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292600"/>
            <a:ext cx="154305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6" name="AutoShape 8"/>
          <p:cNvSpPr>
            <a:spLocks noChangeArrowheads="1"/>
          </p:cNvSpPr>
          <p:nvPr/>
        </p:nvSpPr>
        <p:spPr bwMode="auto">
          <a:xfrm>
            <a:off x="2484438" y="4005263"/>
            <a:ext cx="1295400" cy="431800"/>
          </a:xfrm>
          <a:prstGeom prst="wedgeRect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1800">
                <a:solidFill>
                  <a:srgbClr val="000000"/>
                </a:solidFill>
              </a:rPr>
              <a:t>ametiszt</a:t>
            </a:r>
          </a:p>
        </p:txBody>
      </p:sp>
      <p:pic>
        <p:nvPicPr>
          <p:cNvPr id="1024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365625"/>
            <a:ext cx="306705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8" name="AutoShape 10"/>
          <p:cNvSpPr>
            <a:spLocks noChangeArrowheads="1"/>
          </p:cNvSpPr>
          <p:nvPr/>
        </p:nvSpPr>
        <p:spPr bwMode="auto">
          <a:xfrm>
            <a:off x="2627313" y="5300663"/>
            <a:ext cx="1800225" cy="792162"/>
          </a:xfrm>
          <a:prstGeom prst="wedgeEllipseCallout">
            <a:avLst>
              <a:gd name="adj1" fmla="val 63755"/>
              <a:gd name="adj2" fmla="val -72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1800">
                <a:solidFill>
                  <a:srgbClr val="000000"/>
                </a:solidFill>
              </a:rPr>
              <a:t>Hegyi kristály</a:t>
            </a:r>
          </a:p>
        </p:txBody>
      </p:sp>
    </p:spTree>
    <p:extLst>
      <p:ext uri="{BB962C8B-B14F-4D97-AF65-F5344CB8AC3E}">
        <p14:creationId xmlns:p14="http://schemas.microsoft.com/office/powerpoint/2010/main" val="160796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u-HU" altLang="hu-HU" smtClean="0"/>
              <a:t>Felhasználása:</a:t>
            </a:r>
          </a:p>
          <a:p>
            <a:pPr eaLnBrk="1" hangingPunct="1">
              <a:buFontTx/>
              <a:buNone/>
            </a:pPr>
            <a:r>
              <a:rPr lang="hu-HU" altLang="hu-HU" smtClean="0"/>
              <a:t>A kvarckristály elektromosság hatására rezegni kezd, rezgésszáma állandó, ezért időmérésre használható. (Az első kvarcórát 1934-ben Berlinben mutatták be. Már ennek napi hibája is csak 0,1 másodperc volt.) </a:t>
            </a: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365625"/>
            <a:ext cx="238125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936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dirty="0" smtClean="0"/>
              <a:t>Grafit </a:t>
            </a:r>
            <a:r>
              <a:rPr lang="hu-HU" altLang="hu-HU" dirty="0" err="1" smtClean="0"/>
              <a:t>C</a:t>
            </a:r>
            <a:r>
              <a:rPr lang="hu-HU" altLang="hu-HU" baseline="-25000" dirty="0" err="1" smtClean="0"/>
              <a:t>grafit</a:t>
            </a:r>
            <a:endParaRPr lang="hu-HU" altLang="hu-HU" baseline="-25000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9688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u-HU" altLang="hu-HU" sz="2800" dirty="0" err="1" smtClean="0"/>
              <a:t>Fiz.tul</a:t>
            </a:r>
            <a:r>
              <a:rPr lang="hu-HU" altLang="hu-HU" sz="2800" dirty="0" smtClean="0"/>
              <a:t>:szürke, szilárd halmazállapotú, de puha,réteges szerkezetű, papíron nyomot hagy, vezeti az </a:t>
            </a:r>
            <a:r>
              <a:rPr lang="hu-HU" altLang="hu-HU" sz="2800" dirty="0" smtClean="0"/>
              <a:t>áramot, </a:t>
            </a:r>
            <a:r>
              <a:rPr lang="hu-HU" altLang="hu-HU" sz="2800" dirty="0" err="1" smtClean="0"/>
              <a:t>Op</a:t>
            </a:r>
            <a:r>
              <a:rPr lang="hu-HU" altLang="hu-HU" sz="2800" dirty="0" smtClean="0"/>
              <a:t>:3727 </a:t>
            </a:r>
            <a:r>
              <a:rPr lang="hu-HU" altLang="hu-HU" sz="2800" baseline="30000" dirty="0" err="1" smtClean="0"/>
              <a:t>o</a:t>
            </a:r>
            <a:r>
              <a:rPr lang="hu-HU" altLang="hu-HU" sz="2800" dirty="0" err="1" smtClean="0"/>
              <a:t>C</a:t>
            </a:r>
            <a:r>
              <a:rPr lang="hu-HU" altLang="hu-HU" sz="2800" dirty="0" smtClean="0"/>
              <a:t>.</a:t>
            </a:r>
            <a:endParaRPr lang="hu-HU" altLang="hu-HU" sz="2800" dirty="0" smtClean="0"/>
          </a:p>
          <a:p>
            <a:pPr eaLnBrk="1" hangingPunct="1">
              <a:buFontTx/>
              <a:buNone/>
            </a:pPr>
            <a:r>
              <a:rPr lang="hu-HU" altLang="hu-HU" sz="2800" dirty="0" smtClean="0"/>
              <a:t>Szerkezete: réteges atomrács</a:t>
            </a:r>
          </a:p>
          <a:p>
            <a:pPr eaLnBrk="1" hangingPunct="1">
              <a:buFontTx/>
              <a:buNone/>
            </a:pPr>
            <a:r>
              <a:rPr lang="hu-HU" altLang="hu-HU" sz="2800" dirty="0" smtClean="0"/>
              <a:t>Egy C atom 3 másikkal alkot </a:t>
            </a:r>
          </a:p>
          <a:p>
            <a:pPr eaLnBrk="1" hangingPunct="1">
              <a:buFontTx/>
              <a:buNone/>
            </a:pPr>
            <a:r>
              <a:rPr lang="hu-HU" altLang="hu-HU" sz="2800" dirty="0" smtClean="0"/>
              <a:t>kovalens kötést (6 szöges </a:t>
            </a:r>
            <a:br>
              <a:rPr lang="hu-HU" altLang="hu-HU" sz="2800" dirty="0" smtClean="0"/>
            </a:br>
            <a:r>
              <a:rPr lang="hu-HU" altLang="hu-HU" sz="2800" dirty="0" smtClean="0"/>
              <a:t>gyűrű), a rétegek között</a:t>
            </a:r>
            <a:br>
              <a:rPr lang="hu-HU" altLang="hu-HU" sz="2800" dirty="0" smtClean="0"/>
            </a:br>
            <a:r>
              <a:rPr lang="hu-HU" altLang="hu-HU" sz="2800" dirty="0" smtClean="0"/>
              <a:t>szabadon mozog a 4. elektron.</a:t>
            </a:r>
            <a:br>
              <a:rPr lang="hu-HU" altLang="hu-HU" sz="2800" dirty="0" smtClean="0"/>
            </a:br>
            <a:r>
              <a:rPr lang="hu-HU" altLang="hu-HU" sz="2800" dirty="0" smtClean="0"/>
              <a:t>(áramvezetés)</a:t>
            </a:r>
          </a:p>
          <a:p>
            <a:pPr eaLnBrk="1" hangingPunct="1">
              <a:buFontTx/>
              <a:buNone/>
            </a:pPr>
            <a:r>
              <a:rPr lang="hu-HU" altLang="hu-HU" sz="2800" dirty="0" smtClean="0"/>
              <a:t>Felhasználása: elektródok, szénkefék,ceruzák</a:t>
            </a:r>
          </a:p>
        </p:txBody>
      </p:sp>
      <p:pic>
        <p:nvPicPr>
          <p:cNvPr id="11268" name="Picture 4" descr="Grafitrács">
            <a:hlinkClick r:id="rId2" tooltip="Grafitrács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141663"/>
            <a:ext cx="19050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33375"/>
            <a:ext cx="1774825" cy="130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549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166</Words>
  <Application>Microsoft Office PowerPoint</Application>
  <PresentationFormat>Diavetítés a képernyőre (4:3 oldalarány)</PresentationFormat>
  <Paragraphs>33</Paragraphs>
  <Slides>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4</vt:i4>
      </vt:variant>
      <vt:variant>
        <vt:lpstr>Diacímek</vt:lpstr>
      </vt:variant>
      <vt:variant>
        <vt:i4>8</vt:i4>
      </vt:variant>
    </vt:vector>
  </HeadingPairs>
  <TitlesOfParts>
    <vt:vector size="12" baseType="lpstr">
      <vt:lpstr>Office-téma</vt:lpstr>
      <vt:lpstr>Alapértelmezett terv</vt:lpstr>
      <vt:lpstr>1_Alapértelmezett terv</vt:lpstr>
      <vt:lpstr>2_Alapértelmezett terv</vt:lpstr>
      <vt:lpstr>Kőkemény anyagok!</vt:lpstr>
      <vt:lpstr>Keménységi skála</vt:lpstr>
      <vt:lpstr>PowerPoint bemutató</vt:lpstr>
      <vt:lpstr>Gyémánt Cgyémánt</vt:lpstr>
      <vt:lpstr>Szilícium-dioxid SiO2</vt:lpstr>
      <vt:lpstr>PowerPoint bemutató</vt:lpstr>
      <vt:lpstr>PowerPoint bemutató</vt:lpstr>
      <vt:lpstr>Grafit Cgrafit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Kőkemény anyagok!</dc:title>
  <dc:creator>vrstefi</dc:creator>
  <cp:lastModifiedBy>vrstefi</cp:lastModifiedBy>
  <cp:revision>4</cp:revision>
  <dcterms:created xsi:type="dcterms:W3CDTF">2016-04-07T14:59:28Z</dcterms:created>
  <dcterms:modified xsi:type="dcterms:W3CDTF">2016-04-07T15:36:40Z</dcterms:modified>
</cp:coreProperties>
</file>