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59B1-9BE2-4FF4-BA21-EAEAB333251A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66526-98E3-4866-AB40-2C55EBDC5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16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6526-98E3-4866-AB40-2C55EBDC53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36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70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84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56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36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48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9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6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6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2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66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81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C643-80CC-4089-896A-455DE45BD1CF}" type="datetimeFigureOut">
              <a:rPr lang="hu-HU" smtClean="0"/>
              <a:t>2015.09.14.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DDC4-E640-4934-A27F-7D9F14ADDF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62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3. óra</a:t>
            </a:r>
            <a:br>
              <a:rPr lang="hu-HU" dirty="0" smtClean="0"/>
            </a:br>
            <a:r>
              <a:rPr lang="hu-HU" dirty="0" smtClean="0"/>
              <a:t>Belépés a részecskék birodalmába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04" y="2420888"/>
            <a:ext cx="42862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Miből állnak az anyagok?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Démokritosz (</a:t>
            </a:r>
            <a:r>
              <a:rPr lang="hu-HU" dirty="0" err="1" smtClean="0"/>
              <a:t>kr.e</a:t>
            </a:r>
            <a:r>
              <a:rPr lang="hu-HU" dirty="0" smtClean="0"/>
              <a:t>. kb.460-370) </a:t>
            </a:r>
          </a:p>
          <a:p>
            <a:pPr>
              <a:buFontTx/>
              <a:buChar char="-"/>
            </a:pPr>
            <a:r>
              <a:rPr lang="hu-HU" dirty="0" smtClean="0"/>
              <a:t>Az anyag atomokból áll (igaz)</a:t>
            </a:r>
          </a:p>
          <a:p>
            <a:pPr>
              <a:buFontTx/>
              <a:buChar char="-"/>
            </a:pPr>
            <a:r>
              <a:rPr lang="hu-HU" dirty="0" err="1" smtClean="0"/>
              <a:t>Atomosz</a:t>
            </a:r>
            <a:r>
              <a:rPr lang="hu-HU" dirty="0" smtClean="0"/>
              <a:t>=oszthatatlan (tévedés)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Atomok a legkisebb </a:t>
            </a:r>
            <a:r>
              <a:rPr lang="hu-HU" u="sng" dirty="0" smtClean="0"/>
              <a:t>kémiai részecskék</a:t>
            </a:r>
            <a:r>
              <a:rPr lang="hu-HU" dirty="0" smtClean="0"/>
              <a:t>, méretük és tömegük különböző anyagokban más és más.</a:t>
            </a:r>
          </a:p>
          <a:p>
            <a:pPr marL="0" indent="0">
              <a:buNone/>
            </a:pPr>
            <a:r>
              <a:rPr lang="hu-HU" dirty="0" smtClean="0"/>
              <a:t>Állandó mozgásban vannak.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9" y="1484784"/>
            <a:ext cx="1915446" cy="26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tartja össze a vas atomokat?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vas atomokat kémiai kötés tartja össze.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32847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8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van egy pohár vízbe?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víz molekulákból áll.</a:t>
            </a:r>
          </a:p>
          <a:p>
            <a:pPr marL="0" indent="0">
              <a:buNone/>
            </a:pPr>
            <a:r>
              <a:rPr lang="hu-HU" dirty="0" smtClean="0"/>
              <a:t>Molekula: kémiai részecske, benne meghatározott számú atom (azonos, vagy különböző) kémiai kötéssel kapcsolódik össze.</a:t>
            </a:r>
          </a:p>
          <a:p>
            <a:pPr marL="0" indent="0">
              <a:buNone/>
            </a:pPr>
            <a:r>
              <a:rPr lang="hu-HU" dirty="0" smtClean="0"/>
              <a:t>Vízmolekula: 2 hidrogén és egy oxigén atomból áll.</a:t>
            </a:r>
          </a:p>
          <a:p>
            <a:pPr marL="0" indent="0">
              <a:buNone/>
            </a:pPr>
            <a:r>
              <a:rPr lang="hu-HU" dirty="0" smtClean="0"/>
              <a:t>A vízben a molekulák között</a:t>
            </a:r>
          </a:p>
          <a:p>
            <a:pPr marL="0" indent="0">
              <a:buNone/>
            </a:pPr>
            <a:r>
              <a:rPr lang="hu-HU" dirty="0" smtClean="0"/>
              <a:t>gyenge kapcsolat van.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449960" cy="223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Miből áll a levegő?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184576" cy="360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kerekített téglalap feliratnak 3"/>
          <p:cNvSpPr/>
          <p:nvPr/>
        </p:nvSpPr>
        <p:spPr>
          <a:xfrm>
            <a:off x="6876256" y="1412776"/>
            <a:ext cx="1296144" cy="864096"/>
          </a:xfrm>
          <a:prstGeom prst="wedgeRoundRectCallout">
            <a:avLst>
              <a:gd name="adj1" fmla="val -70003"/>
              <a:gd name="adj2" fmla="val 641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Oxigén molekula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6561620" y="4797152"/>
            <a:ext cx="2376264" cy="801204"/>
          </a:xfrm>
          <a:prstGeom prst="wedgeRoundRectCallout">
            <a:avLst>
              <a:gd name="adj1" fmla="val -62229"/>
              <a:gd name="adj2" fmla="val -721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Nitrogén molekula</a:t>
            </a:r>
            <a:endParaRPr lang="hu-HU" dirty="0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4050998" y="5211818"/>
            <a:ext cx="1584176" cy="792088"/>
          </a:xfrm>
          <a:prstGeom prst="wedgeRoundRectCallout">
            <a:avLst>
              <a:gd name="adj1" fmla="val -65326"/>
              <a:gd name="adj2" fmla="val -564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Szén-dioxid molekula</a:t>
            </a:r>
            <a:endParaRPr lang="hu-HU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539552" y="3356992"/>
            <a:ext cx="1872208" cy="432048"/>
          </a:xfrm>
          <a:prstGeom prst="wedgeRoundRectCallout">
            <a:avLst>
              <a:gd name="adj1" fmla="val 65995"/>
              <a:gd name="adj2" fmla="val 75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Víz molekula</a:t>
            </a:r>
            <a:endParaRPr lang="hu-HU" dirty="0"/>
          </a:p>
        </p:txBody>
      </p:sp>
      <p:sp>
        <p:nvSpPr>
          <p:cNvPr id="8" name="Lekerekített téglalap feliratnak 7"/>
          <p:cNvSpPr/>
          <p:nvPr/>
        </p:nvSpPr>
        <p:spPr>
          <a:xfrm>
            <a:off x="6732240" y="2564904"/>
            <a:ext cx="1584176" cy="1008112"/>
          </a:xfrm>
          <a:prstGeom prst="wedgeRoundRectCallout">
            <a:avLst>
              <a:gd name="adj1" fmla="val -138898"/>
              <a:gd name="adj2" fmla="val 62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Nemesgáz atomok, pl. argon atom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54978" y="5967033"/>
            <a:ext cx="554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levegő részecskéi között nincs kapcsolat.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827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Kristályrács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Kristályrács: Szilárd anyagokban a részecskék szabályos rendbe kapcsolódnak össze.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9384"/>
            <a:ext cx="17859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59384"/>
            <a:ext cx="1871663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1814513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683181"/>
            <a:ext cx="18573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kerekített téglalap feliratnak 3"/>
          <p:cNvSpPr/>
          <p:nvPr/>
        </p:nvSpPr>
        <p:spPr>
          <a:xfrm>
            <a:off x="2123728" y="2924944"/>
            <a:ext cx="1080120" cy="576064"/>
          </a:xfrm>
          <a:prstGeom prst="wedgeRoundRectCallout">
            <a:avLst>
              <a:gd name="adj1" fmla="val -55466"/>
              <a:gd name="adj2" fmla="val 74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gyémánt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4330646" y="2932712"/>
            <a:ext cx="1152128" cy="432048"/>
          </a:xfrm>
          <a:prstGeom prst="wedgeRoundRectCallout">
            <a:avLst>
              <a:gd name="adj1" fmla="val 116254"/>
              <a:gd name="adj2" fmla="val 1170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jég</a:t>
            </a:r>
            <a:endParaRPr lang="hu-HU" dirty="0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3203848" y="4509120"/>
            <a:ext cx="1440160" cy="432048"/>
          </a:xfrm>
          <a:prstGeom prst="wedgeRoundRectCallout">
            <a:avLst>
              <a:gd name="adj1" fmla="val -63162"/>
              <a:gd name="adj2" fmla="val 136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konyhasó</a:t>
            </a:r>
            <a:endParaRPr lang="hu-HU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7164288" y="4365104"/>
            <a:ext cx="1440160" cy="576064"/>
          </a:xfrm>
          <a:prstGeom prst="wedgeRoundRectCallout">
            <a:avLst>
              <a:gd name="adj1" fmla="val -63162"/>
              <a:gd name="adj2" fmla="val 91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vas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7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Kémiai részecskék rendkívül kicsik, ezért bemutatásuk modellekkel történik.</a:t>
            </a:r>
          </a:p>
          <a:p>
            <a:pPr marL="0" indent="0">
              <a:buNone/>
            </a:pPr>
            <a:r>
              <a:rPr lang="hu-HU" dirty="0" smtClean="0"/>
              <a:t>Az atomoknak nincs színük.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84508"/>
            <a:ext cx="6624736" cy="186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kerekített téglalap feliratnak 3"/>
          <p:cNvSpPr/>
          <p:nvPr/>
        </p:nvSpPr>
        <p:spPr>
          <a:xfrm>
            <a:off x="395536" y="3429000"/>
            <a:ext cx="1152128" cy="360040"/>
          </a:xfrm>
          <a:prstGeom prst="wedgeRoundRectCallout">
            <a:avLst>
              <a:gd name="adj1" fmla="val 65748"/>
              <a:gd name="adj2" fmla="val 814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hidrogén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2195736" y="3212976"/>
            <a:ext cx="1368152" cy="216024"/>
          </a:xfrm>
          <a:prstGeom prst="wedgeRoundRectCallout">
            <a:avLst>
              <a:gd name="adj1" fmla="val 1445"/>
              <a:gd name="adj2" fmla="val 254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oxigén</a:t>
            </a:r>
            <a:endParaRPr lang="hu-HU" dirty="0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4067944" y="3320988"/>
            <a:ext cx="1008112" cy="263520"/>
          </a:xfrm>
          <a:prstGeom prst="wedgeRoundRectCallout">
            <a:avLst>
              <a:gd name="adj1" fmla="val -29079"/>
              <a:gd name="adj2" fmla="val 127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szén</a:t>
            </a:r>
            <a:endParaRPr lang="hu-HU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5508104" y="3068960"/>
            <a:ext cx="1008112" cy="252028"/>
          </a:xfrm>
          <a:prstGeom prst="wedgeRoundRectCallout">
            <a:avLst>
              <a:gd name="adj1" fmla="val -40074"/>
              <a:gd name="adj2" fmla="val 2221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nitrogén</a:t>
            </a:r>
            <a:endParaRPr lang="hu-HU" dirty="0"/>
          </a:p>
        </p:txBody>
      </p:sp>
      <p:sp>
        <p:nvSpPr>
          <p:cNvPr id="8" name="Lekerekített téglalap feliratnak 7"/>
          <p:cNvSpPr/>
          <p:nvPr/>
        </p:nvSpPr>
        <p:spPr>
          <a:xfrm>
            <a:off x="7020272" y="2996952"/>
            <a:ext cx="936104" cy="198022"/>
          </a:xfrm>
          <a:prstGeom prst="wedgeRoundRectCallout">
            <a:avLst>
              <a:gd name="adj1" fmla="val -59314"/>
              <a:gd name="adj2" fmla="val 370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kén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755576" y="5373216"/>
            <a:ext cx="1440160" cy="432048"/>
          </a:xfrm>
          <a:prstGeom prst="wedgeRoundRectCallout">
            <a:avLst>
              <a:gd name="adj1" fmla="val 8989"/>
              <a:gd name="adj2" fmla="val -120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klór</a:t>
            </a:r>
            <a:endParaRPr lang="hu-HU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2879812" y="5454452"/>
            <a:ext cx="1404156" cy="206796"/>
          </a:xfrm>
          <a:prstGeom prst="wedgeRoundRectCallout">
            <a:avLst>
              <a:gd name="adj1" fmla="val -37607"/>
              <a:gd name="adj2" fmla="val -2322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bróm</a:t>
            </a:r>
            <a:endParaRPr lang="hu-HU" dirty="0"/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572000" y="5373216"/>
            <a:ext cx="936104" cy="288032"/>
          </a:xfrm>
          <a:prstGeom prst="wedgeRoundRectCallout">
            <a:avLst>
              <a:gd name="adj1" fmla="val -61879"/>
              <a:gd name="adj2" fmla="val -1024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jód</a:t>
            </a:r>
            <a:endParaRPr lang="hu-HU" dirty="0"/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5868144" y="5229200"/>
            <a:ext cx="648072" cy="360040"/>
          </a:xfrm>
          <a:prstGeom prst="wedgeRoundRectCallout">
            <a:avLst>
              <a:gd name="adj1" fmla="val -75594"/>
              <a:gd name="adj2" fmla="val -776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vas</a:t>
            </a:r>
            <a:endParaRPr lang="hu-HU" dirty="0"/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7020272" y="5205259"/>
            <a:ext cx="1296144" cy="396044"/>
          </a:xfrm>
          <a:prstGeom prst="wedgeRoundRectCallout">
            <a:avLst>
              <a:gd name="adj1" fmla="val -66714"/>
              <a:gd name="adj2" fmla="val -112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argon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30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Molekula modellek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377424" cy="261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kerekített téglalap feliratnak 3"/>
          <p:cNvSpPr/>
          <p:nvPr/>
        </p:nvSpPr>
        <p:spPr>
          <a:xfrm>
            <a:off x="323528" y="2132856"/>
            <a:ext cx="1368152" cy="576064"/>
          </a:xfrm>
          <a:prstGeom prst="wedgeRoundRectCallout">
            <a:avLst>
              <a:gd name="adj1" fmla="val 4420"/>
              <a:gd name="adj2" fmla="val 80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Hidrogén- molekula </a:t>
            </a:r>
            <a:endParaRPr lang="hu-HU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3131840" y="2132112"/>
            <a:ext cx="1152128" cy="576064"/>
          </a:xfrm>
          <a:prstGeom prst="wedgeRoundRectCallout">
            <a:avLst>
              <a:gd name="adj1" fmla="val -20833"/>
              <a:gd name="adj2" fmla="val 697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Oxigén- molekula</a:t>
            </a:r>
            <a:endParaRPr lang="hu-HU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1691680" y="3356992"/>
            <a:ext cx="2016224" cy="432048"/>
          </a:xfrm>
          <a:prstGeom prst="wedgeRoundRectCallout">
            <a:avLst>
              <a:gd name="adj1" fmla="val -21603"/>
              <a:gd name="adj2" fmla="val -115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nitrogénmolekula</a:t>
            </a:r>
            <a:endParaRPr lang="hu-HU" dirty="0"/>
          </a:p>
        </p:txBody>
      </p:sp>
      <p:sp>
        <p:nvSpPr>
          <p:cNvPr id="8" name="Lekerekített téglalap feliratnak 7"/>
          <p:cNvSpPr/>
          <p:nvPr/>
        </p:nvSpPr>
        <p:spPr>
          <a:xfrm>
            <a:off x="5148064" y="2132112"/>
            <a:ext cx="1584176" cy="288032"/>
          </a:xfrm>
          <a:prstGeom prst="wedgeRoundRectCallout">
            <a:avLst>
              <a:gd name="adj1" fmla="val -52317"/>
              <a:gd name="adj2" fmla="val 2559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jódmolekula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7317462" y="2569363"/>
            <a:ext cx="1503009" cy="504056"/>
          </a:xfrm>
          <a:prstGeom prst="wedgeRoundRectCallout">
            <a:avLst>
              <a:gd name="adj1" fmla="val -73744"/>
              <a:gd name="adj2" fmla="val 95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kénmolekula</a:t>
            </a:r>
            <a:endParaRPr lang="hu-HU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683568" y="4797152"/>
            <a:ext cx="1656184" cy="360040"/>
          </a:xfrm>
          <a:prstGeom prst="wedgeRoundRectCallout">
            <a:avLst>
              <a:gd name="adj1" fmla="val -22506"/>
              <a:gd name="adj2" fmla="val -199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vízmolekula</a:t>
            </a:r>
            <a:endParaRPr lang="hu-HU" dirty="0"/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2699792" y="5301208"/>
            <a:ext cx="1800200" cy="432048"/>
          </a:xfrm>
          <a:prstGeom prst="wedgeRoundRectCallout">
            <a:avLst>
              <a:gd name="adj1" fmla="val -67010"/>
              <a:gd name="adj2" fmla="val -2709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metánmolekula</a:t>
            </a:r>
            <a:endParaRPr lang="hu-HU" dirty="0"/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3419872" y="4797152"/>
            <a:ext cx="2520280" cy="360040"/>
          </a:xfrm>
          <a:prstGeom prst="wedgeRoundRectCallout">
            <a:avLst>
              <a:gd name="adj1" fmla="val -40623"/>
              <a:gd name="adj2" fmla="val -187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Szén-dioxid-molekula</a:t>
            </a:r>
            <a:endParaRPr lang="hu-HU" dirty="0"/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6129330" y="5157192"/>
            <a:ext cx="2376264" cy="288032"/>
          </a:xfrm>
          <a:prstGeom prst="wedgeRoundRectCallout">
            <a:avLst>
              <a:gd name="adj1" fmla="val -85550"/>
              <a:gd name="adj2" fmla="val -327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Kén-dioxid-molekula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479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192</Words>
  <Application>Microsoft Office PowerPoint</Application>
  <PresentationFormat>Diavetítés a képernyőre (4:3 oldalarány)</PresentationFormat>
  <Paragraphs>53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3. óra Belépés a részecskék birodalmába </vt:lpstr>
      <vt:lpstr>Miből állnak az anyagok?</vt:lpstr>
      <vt:lpstr>Mi tartja össze a vas atomokat?</vt:lpstr>
      <vt:lpstr>Mi van egy pohár vízbe?</vt:lpstr>
      <vt:lpstr>Miből áll a levegő?</vt:lpstr>
      <vt:lpstr>Kristályrács</vt:lpstr>
      <vt:lpstr>Modellek</vt:lpstr>
      <vt:lpstr>Molekula modellek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óra Belépés a részecskék birodalmába </dc:title>
  <dc:creator>vrstefi</dc:creator>
  <cp:lastModifiedBy>vrstefi</cp:lastModifiedBy>
  <cp:revision>11</cp:revision>
  <dcterms:created xsi:type="dcterms:W3CDTF">2015-09-10T15:11:12Z</dcterms:created>
  <dcterms:modified xsi:type="dcterms:W3CDTF">2015-09-14T13:27:38Z</dcterms:modified>
</cp:coreProperties>
</file>