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2782-3D31-44DC-93AC-7106DF98A27D}" type="datetimeFigureOut">
              <a:rPr lang="hu-HU" smtClean="0"/>
              <a:t>2016.04.14.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0B525-0C11-4EB6-9A22-3996868298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6126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2782-3D31-44DC-93AC-7106DF98A27D}" type="datetimeFigureOut">
              <a:rPr lang="hu-HU" smtClean="0"/>
              <a:t>2016.04.14.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0B525-0C11-4EB6-9A22-3996868298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2303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2782-3D31-44DC-93AC-7106DF98A27D}" type="datetimeFigureOut">
              <a:rPr lang="hu-HU" smtClean="0"/>
              <a:t>2016.04.14.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0B525-0C11-4EB6-9A22-3996868298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39923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2782-3D31-44DC-93AC-7106DF98A27D}" type="datetimeFigureOut">
              <a:rPr lang="hu-HU" smtClean="0"/>
              <a:t>2016.04.14.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0B525-0C11-4EB6-9A22-3996868298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198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2782-3D31-44DC-93AC-7106DF98A27D}" type="datetimeFigureOut">
              <a:rPr lang="hu-HU" smtClean="0"/>
              <a:t>2016.04.14.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0B525-0C11-4EB6-9A22-3996868298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666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2782-3D31-44DC-93AC-7106DF98A27D}" type="datetimeFigureOut">
              <a:rPr lang="hu-HU" smtClean="0"/>
              <a:t>2016.04.14.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0B525-0C11-4EB6-9A22-3996868298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3147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2782-3D31-44DC-93AC-7106DF98A27D}" type="datetimeFigureOut">
              <a:rPr lang="hu-HU" smtClean="0"/>
              <a:t>2016.04.14.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0B525-0C11-4EB6-9A22-3996868298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7591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2782-3D31-44DC-93AC-7106DF98A27D}" type="datetimeFigureOut">
              <a:rPr lang="hu-HU" smtClean="0"/>
              <a:t>2016.04.14.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0B525-0C11-4EB6-9A22-3996868298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2903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2782-3D31-44DC-93AC-7106DF98A27D}" type="datetimeFigureOut">
              <a:rPr lang="hu-HU" smtClean="0"/>
              <a:t>2016.04.14.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0B525-0C11-4EB6-9A22-3996868298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3469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2782-3D31-44DC-93AC-7106DF98A27D}" type="datetimeFigureOut">
              <a:rPr lang="hu-HU" smtClean="0"/>
              <a:t>2016.04.14.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0B525-0C11-4EB6-9A22-3996868298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7861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2782-3D31-44DC-93AC-7106DF98A27D}" type="datetimeFigureOut">
              <a:rPr lang="hu-HU" smtClean="0"/>
              <a:t>2016.04.14.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0B525-0C11-4EB6-9A22-3996868298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3864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C2782-3D31-44DC-93AC-7106DF98A27D}" type="datetimeFigureOut">
              <a:rPr lang="hu-HU" smtClean="0"/>
              <a:t>2016.04.14.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0B525-0C11-4EB6-9A22-3996868298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0497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elhő 3"/>
          <p:cNvSpPr/>
          <p:nvPr/>
        </p:nvSpPr>
        <p:spPr>
          <a:xfrm>
            <a:off x="7092280" y="3336032"/>
            <a:ext cx="1584176" cy="1368152"/>
          </a:xfrm>
          <a:prstGeom prst="cloudCallout">
            <a:avLst>
              <a:gd name="adj1" fmla="val -43484"/>
              <a:gd name="adj2" fmla="val 598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Dipólus molekula</a:t>
            </a:r>
            <a:endParaRPr lang="hu-HU" dirty="0"/>
          </a:p>
        </p:txBody>
      </p:sp>
      <p:sp>
        <p:nvSpPr>
          <p:cNvPr id="5" name="Felhő 4"/>
          <p:cNvSpPr/>
          <p:nvPr/>
        </p:nvSpPr>
        <p:spPr>
          <a:xfrm>
            <a:off x="2357767" y="4877544"/>
            <a:ext cx="1584176" cy="1368152"/>
          </a:xfrm>
          <a:prstGeom prst="cloudCallout">
            <a:avLst>
              <a:gd name="adj1" fmla="val -43484"/>
              <a:gd name="adj2" fmla="val 558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elemmolekula</a:t>
            </a:r>
            <a:endParaRPr lang="hu-HU" dirty="0"/>
          </a:p>
        </p:txBody>
      </p:sp>
      <p:sp>
        <p:nvSpPr>
          <p:cNvPr id="7" name="Felhő 6"/>
          <p:cNvSpPr/>
          <p:nvPr/>
        </p:nvSpPr>
        <p:spPr>
          <a:xfrm>
            <a:off x="1763688" y="227469"/>
            <a:ext cx="1584176" cy="1368152"/>
          </a:xfrm>
          <a:prstGeom prst="cloudCallout">
            <a:avLst>
              <a:gd name="adj1" fmla="val 14237"/>
              <a:gd name="adj2" fmla="val 841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kovalenskötés</a:t>
            </a:r>
            <a:endParaRPr lang="hu-HU" dirty="0"/>
          </a:p>
        </p:txBody>
      </p:sp>
      <p:sp>
        <p:nvSpPr>
          <p:cNvPr id="8" name="Felhő 7"/>
          <p:cNvSpPr/>
          <p:nvPr/>
        </p:nvSpPr>
        <p:spPr>
          <a:xfrm>
            <a:off x="470101" y="1628800"/>
            <a:ext cx="1584176" cy="1368152"/>
          </a:xfrm>
          <a:prstGeom prst="cloudCallout">
            <a:avLst>
              <a:gd name="adj1" fmla="val 85076"/>
              <a:gd name="adj2" fmla="val -626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poláris</a:t>
            </a:r>
            <a:endParaRPr lang="hu-HU" dirty="0"/>
          </a:p>
        </p:txBody>
      </p:sp>
      <p:sp>
        <p:nvSpPr>
          <p:cNvPr id="9" name="Felhő 8"/>
          <p:cNvSpPr/>
          <p:nvPr/>
        </p:nvSpPr>
        <p:spPr>
          <a:xfrm>
            <a:off x="3707904" y="1322632"/>
            <a:ext cx="1584176" cy="1368152"/>
          </a:xfrm>
          <a:prstGeom prst="cloudCallout">
            <a:avLst>
              <a:gd name="adj1" fmla="val -149306"/>
              <a:gd name="adj2" fmla="val -747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apoláris</a:t>
            </a:r>
            <a:endParaRPr lang="hu-HU" dirty="0"/>
          </a:p>
        </p:txBody>
      </p:sp>
      <p:sp>
        <p:nvSpPr>
          <p:cNvPr id="10" name="Felhő 9"/>
          <p:cNvSpPr/>
          <p:nvPr/>
        </p:nvSpPr>
        <p:spPr>
          <a:xfrm>
            <a:off x="6588224" y="4877544"/>
            <a:ext cx="1584176" cy="1368152"/>
          </a:xfrm>
          <a:prstGeom prst="cloudCallout">
            <a:avLst>
              <a:gd name="adj1" fmla="val -43484"/>
              <a:gd name="adj2" fmla="val 558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vegyületmolekula</a:t>
            </a:r>
            <a:endParaRPr lang="hu-HU" dirty="0"/>
          </a:p>
        </p:txBody>
      </p:sp>
      <p:sp>
        <p:nvSpPr>
          <p:cNvPr id="11" name="Felhő 10"/>
          <p:cNvSpPr/>
          <p:nvPr/>
        </p:nvSpPr>
        <p:spPr>
          <a:xfrm>
            <a:off x="4355976" y="3933056"/>
            <a:ext cx="1584176" cy="1368152"/>
          </a:xfrm>
          <a:prstGeom prst="cloudCallout">
            <a:avLst>
              <a:gd name="adj1" fmla="val 90323"/>
              <a:gd name="adj2" fmla="val 578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6" name="Felhő 5"/>
          <p:cNvSpPr/>
          <p:nvPr/>
        </p:nvSpPr>
        <p:spPr>
          <a:xfrm>
            <a:off x="3941943" y="4041068"/>
            <a:ext cx="1584176" cy="1368152"/>
          </a:xfrm>
          <a:prstGeom prst="cloudCallout">
            <a:avLst>
              <a:gd name="adj1" fmla="val -43484"/>
              <a:gd name="adj2" fmla="val 558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Szimmetrikus molekula</a:t>
            </a:r>
            <a:endParaRPr lang="hu-HU" dirty="0"/>
          </a:p>
        </p:txBody>
      </p:sp>
      <p:sp>
        <p:nvSpPr>
          <p:cNvPr id="13" name="Felhő 12"/>
          <p:cNvSpPr/>
          <p:nvPr/>
        </p:nvSpPr>
        <p:spPr>
          <a:xfrm>
            <a:off x="6084168" y="2006708"/>
            <a:ext cx="1584176" cy="1368152"/>
          </a:xfrm>
          <a:prstGeom prst="cloudCallout">
            <a:avLst>
              <a:gd name="adj1" fmla="val 37850"/>
              <a:gd name="adj2" fmla="val 801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043608" y="332656"/>
            <a:ext cx="7772400" cy="1296144"/>
          </a:xfrm>
        </p:spPr>
        <p:txBody>
          <a:bodyPr/>
          <a:lstStyle/>
          <a:p>
            <a:r>
              <a:rPr lang="hu-HU" dirty="0" smtClean="0"/>
              <a:t>Részösszefoglalás</a:t>
            </a:r>
            <a:endParaRPr lang="hu-HU" dirty="0"/>
          </a:p>
        </p:txBody>
      </p:sp>
      <p:sp>
        <p:nvSpPr>
          <p:cNvPr id="12" name="Felhő 11"/>
          <p:cNvSpPr/>
          <p:nvPr/>
        </p:nvSpPr>
        <p:spPr>
          <a:xfrm>
            <a:off x="5796136" y="1628800"/>
            <a:ext cx="1584176" cy="1368152"/>
          </a:xfrm>
          <a:prstGeom prst="cloudCallout">
            <a:avLst>
              <a:gd name="adj1" fmla="val -77592"/>
              <a:gd name="adj2" fmla="val 1034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molekularács</a:t>
            </a:r>
            <a:endParaRPr lang="hu-HU" dirty="0"/>
          </a:p>
        </p:txBody>
      </p:sp>
      <p:sp>
        <p:nvSpPr>
          <p:cNvPr id="14" name="Felhő 13"/>
          <p:cNvSpPr/>
          <p:nvPr/>
        </p:nvSpPr>
        <p:spPr>
          <a:xfrm>
            <a:off x="1907704" y="2528900"/>
            <a:ext cx="1584176" cy="1368152"/>
          </a:xfrm>
          <a:prstGeom prst="cloudCallout">
            <a:avLst>
              <a:gd name="adj1" fmla="val 106065"/>
              <a:gd name="adj2" fmla="val 92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Nemfémes elemek</a:t>
            </a:r>
            <a:endParaRPr lang="hu-HU" dirty="0"/>
          </a:p>
        </p:txBody>
      </p:sp>
      <p:sp>
        <p:nvSpPr>
          <p:cNvPr id="15" name="Felhő 14"/>
          <p:cNvSpPr/>
          <p:nvPr/>
        </p:nvSpPr>
        <p:spPr>
          <a:xfrm>
            <a:off x="470100" y="4093631"/>
            <a:ext cx="1725635" cy="1368152"/>
          </a:xfrm>
          <a:prstGeom prst="cloudCallout">
            <a:avLst>
              <a:gd name="adj1" fmla="val 92947"/>
              <a:gd name="adj2" fmla="val -636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atomrács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57185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u-HU" dirty="0" smtClean="0"/>
              <a:t>Írd le a víz, a metán, az ammónia, hidrogén-klorid és szén-dioxid összeg és szerkezeti képletét.</a:t>
            </a:r>
          </a:p>
          <a:p>
            <a:pPr marL="0" indent="0">
              <a:buNone/>
            </a:pPr>
            <a:r>
              <a:rPr lang="hu-HU" dirty="0" smtClean="0"/>
              <a:t>Víz: H</a:t>
            </a:r>
            <a:r>
              <a:rPr lang="hu-HU" baseline="-25000" dirty="0" smtClean="0"/>
              <a:t>2</a:t>
            </a:r>
            <a:r>
              <a:rPr lang="hu-HU" dirty="0" smtClean="0"/>
              <a:t>O	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altLang="hu-HU" dirty="0" smtClean="0"/>
              <a:t>Metán:CH </a:t>
            </a:r>
            <a:r>
              <a:rPr lang="hu-HU" altLang="hu-HU" baseline="-25000" dirty="0" smtClean="0"/>
              <a:t>4</a:t>
            </a:r>
          </a:p>
          <a:p>
            <a:pPr marL="0" indent="0">
              <a:buNone/>
            </a:pPr>
            <a:endParaRPr lang="hu-HU" altLang="hu-HU" baseline="-25000" dirty="0"/>
          </a:p>
          <a:p>
            <a:pPr marL="0" indent="0">
              <a:buNone/>
            </a:pPr>
            <a:endParaRPr lang="hu-HU" altLang="hu-HU" baseline="-25000" dirty="0" smtClean="0"/>
          </a:p>
          <a:p>
            <a:pPr marL="0" indent="0">
              <a:buNone/>
            </a:pPr>
            <a:r>
              <a:rPr lang="hu-HU" dirty="0" smtClean="0"/>
              <a:t>Ammónia:</a:t>
            </a:r>
            <a:r>
              <a:rPr lang="hu-HU" altLang="hu-HU" dirty="0" smtClean="0"/>
              <a:t>NH</a:t>
            </a:r>
            <a:r>
              <a:rPr lang="hu-HU" altLang="hu-HU" baseline="-25000" dirty="0" smtClean="0"/>
              <a:t>3</a:t>
            </a:r>
            <a:r>
              <a:rPr lang="hu-HU" altLang="hu-HU" dirty="0" smtClean="0"/>
              <a:t> 	</a:t>
            </a:r>
          </a:p>
          <a:p>
            <a:pPr marL="0" indent="0">
              <a:buNone/>
            </a:pPr>
            <a:r>
              <a:rPr lang="hu-HU" altLang="hu-HU" baseline="-25000" dirty="0" smtClean="0"/>
              <a:t>		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Hidrogén-klorid: </a:t>
            </a:r>
            <a:r>
              <a:rPr lang="hu-HU" dirty="0" err="1" smtClean="0"/>
              <a:t>HCl</a:t>
            </a:r>
            <a:r>
              <a:rPr lang="hu-HU" dirty="0" smtClean="0"/>
              <a:t>		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774121"/>
            <a:ext cx="1813123" cy="123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960" y="3005358"/>
            <a:ext cx="154305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390" y="4077072"/>
            <a:ext cx="1100881" cy="97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6047" y="5229200"/>
            <a:ext cx="16478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4505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Szén-dioxid: CO</a:t>
            </a:r>
            <a:r>
              <a:rPr lang="hu-HU" baseline="-25000" dirty="0" smtClean="0"/>
              <a:t>2	</a:t>
            </a:r>
          </a:p>
          <a:p>
            <a:pPr marL="0" indent="0">
              <a:buNone/>
            </a:pPr>
            <a:r>
              <a:rPr lang="hu-HU" baseline="-25000" dirty="0" smtClean="0"/>
              <a:t>	</a:t>
            </a:r>
          </a:p>
          <a:p>
            <a:pPr marL="0" indent="0">
              <a:buNone/>
            </a:pPr>
            <a:r>
              <a:rPr lang="hu-HU" dirty="0" smtClean="0"/>
              <a:t>Milyen típusúak a molekulák alakjuk szerint?</a:t>
            </a:r>
          </a:p>
          <a:p>
            <a:pPr marL="0" indent="0">
              <a:buNone/>
            </a:pPr>
            <a:r>
              <a:rPr lang="hu-HU" dirty="0" smtClean="0"/>
              <a:t>Szimmetrikusak vagy dipólusosak.</a:t>
            </a:r>
          </a:p>
          <a:p>
            <a:pPr marL="0" indent="0">
              <a:buNone/>
            </a:pPr>
            <a:r>
              <a:rPr lang="hu-HU" dirty="0" smtClean="0"/>
              <a:t>Melyik dipólus és tanult vegyület molekulák közül és melyik szimmetrikus?</a:t>
            </a:r>
          </a:p>
          <a:p>
            <a:pPr marL="0" indent="0">
              <a:buNone/>
            </a:pPr>
            <a:r>
              <a:rPr lang="hu-HU" dirty="0" smtClean="0"/>
              <a:t>Dipólus: víz, hidrogén-klorid, ammónia </a:t>
            </a:r>
          </a:p>
          <a:p>
            <a:pPr marL="0" indent="0">
              <a:buNone/>
            </a:pPr>
            <a:r>
              <a:rPr lang="hu-HU" dirty="0" smtClean="0"/>
              <a:t>Szimmetrikus: szén-dioxid és a metán.</a:t>
            </a:r>
          </a:p>
          <a:p>
            <a:pPr marL="0" indent="0">
              <a:buNone/>
            </a:pPr>
            <a:r>
              <a:rPr lang="hu-HU" dirty="0" smtClean="0"/>
              <a:t>Milyen kristályrácsban kristályosodnak?</a:t>
            </a:r>
            <a:endParaRPr lang="hu-H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76672"/>
            <a:ext cx="17907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179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Valamennyi molekularácsos. 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Milyen erő tartja össze a molekulákat?</a:t>
            </a:r>
          </a:p>
          <a:p>
            <a:pPr marL="0" indent="0">
              <a:buNone/>
            </a:pPr>
            <a:r>
              <a:rPr lang="hu-HU" dirty="0" smtClean="0"/>
              <a:t>A szimmetrikus molekulákat gyenge másodlagos kötőerő.</a:t>
            </a:r>
          </a:p>
          <a:p>
            <a:pPr marL="0" indent="0">
              <a:buNone/>
            </a:pPr>
            <a:r>
              <a:rPr lang="hu-HU" dirty="0" smtClean="0"/>
              <a:t>A dipólus molekulákat erősebb 2. rendű kötőerő, pl. víz ezért folyékony.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221088"/>
            <a:ext cx="3600400" cy="2441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357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 smtClean="0"/>
              <a:t>Miből áll a kvarc, a homok, a szilícium-dioxid?  </a:t>
            </a:r>
          </a:p>
          <a:p>
            <a:pPr marL="0" indent="0">
              <a:buNone/>
            </a:pPr>
            <a:r>
              <a:rPr lang="hu-HU" altLang="hu-HU" dirty="0" smtClean="0"/>
              <a:t>SiO</a:t>
            </a:r>
            <a:r>
              <a:rPr lang="hu-HU" altLang="hu-HU" baseline="-25000" dirty="0" smtClean="0"/>
              <a:t>2 </a:t>
            </a:r>
            <a:r>
              <a:rPr lang="hu-HU" altLang="hu-HU" dirty="0" smtClean="0"/>
              <a:t>atomrácsos vegyület. Nincs molekula.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A következő ábrába helyezzétek el a tanult anyagokat!</a:t>
            </a:r>
            <a:endParaRPr lang="hu-H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56792"/>
            <a:ext cx="3943350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0458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hu-HU" b="1" dirty="0" smtClean="0"/>
              <a:t>Egyforma </a:t>
            </a:r>
            <a:r>
              <a:rPr lang="hu-HU" b="1" dirty="0" err="1" smtClean="0"/>
              <a:t>nemfém</a:t>
            </a:r>
            <a:r>
              <a:rPr lang="hu-HU" b="1" dirty="0" smtClean="0"/>
              <a:t> atomokból:</a:t>
            </a:r>
          </a:p>
          <a:p>
            <a:pPr marL="0" indent="0">
              <a:buNone/>
            </a:pPr>
            <a:r>
              <a:rPr lang="hu-HU" dirty="0" smtClean="0"/>
              <a:t>Elemmolekulák -&gt;molekularács 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Apoláris kovalens kötés, másodlagos kötőerő  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Szimmetrikus molekulák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Vagy</a:t>
            </a:r>
          </a:p>
          <a:p>
            <a:pPr marL="0" indent="0">
              <a:buNone/>
            </a:pPr>
            <a:r>
              <a:rPr lang="hu-HU" dirty="0" smtClean="0"/>
              <a:t>Atomok közötti </a:t>
            </a:r>
            <a:r>
              <a:rPr lang="hu-HU" dirty="0" smtClean="0"/>
              <a:t>Poláris kovalens kötés-&gt;</a:t>
            </a:r>
            <a:r>
              <a:rPr lang="hu-HU" dirty="0" smtClean="0"/>
              <a:t>atomrács	</a:t>
            </a:r>
            <a:endParaRPr lang="hu-HU" dirty="0"/>
          </a:p>
        </p:txBody>
      </p:sp>
      <p:cxnSp>
        <p:nvCxnSpPr>
          <p:cNvPr id="5" name="Egyenes összekötő nyíllal 4"/>
          <p:cNvCxnSpPr/>
          <p:nvPr/>
        </p:nvCxnSpPr>
        <p:spPr>
          <a:xfrm>
            <a:off x="2123728" y="1412776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nyíllal 6"/>
          <p:cNvCxnSpPr/>
          <p:nvPr/>
        </p:nvCxnSpPr>
        <p:spPr>
          <a:xfrm>
            <a:off x="4572000" y="1412776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>
            <a:off x="1331640" y="1412776"/>
            <a:ext cx="72008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39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 smtClean="0"/>
              <a:t>Különböző</a:t>
            </a:r>
            <a:r>
              <a:rPr lang="hu-HU" dirty="0" smtClean="0"/>
              <a:t> </a:t>
            </a:r>
            <a:r>
              <a:rPr lang="hu-HU" b="1" dirty="0" err="1" smtClean="0"/>
              <a:t>nemfém</a:t>
            </a:r>
            <a:r>
              <a:rPr lang="hu-HU" b="1" dirty="0" smtClean="0"/>
              <a:t> atomokból: </a:t>
            </a:r>
          </a:p>
          <a:p>
            <a:pPr marL="0" indent="0">
              <a:buNone/>
            </a:pPr>
            <a:r>
              <a:rPr lang="hu-HU" dirty="0" smtClean="0"/>
              <a:t>Vegyületmolekulák -&gt; molekularács  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Poláris kovalens kötés, másodlagos kötőerő  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Szimmetrikus molekulák	dipólus molekulák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Vagy</a:t>
            </a:r>
          </a:p>
          <a:p>
            <a:pPr marL="0" indent="0">
              <a:buNone/>
            </a:pPr>
            <a:r>
              <a:rPr lang="hu-HU" dirty="0" smtClean="0"/>
              <a:t>Atomok közötti Poláris kovalens kötés-&gt;atomrács</a:t>
            </a:r>
          </a:p>
          <a:p>
            <a:pPr marL="0" indent="0">
              <a:buNone/>
            </a:pPr>
            <a:endParaRPr lang="hu-HU" dirty="0"/>
          </a:p>
        </p:txBody>
      </p:sp>
      <p:cxnSp>
        <p:nvCxnSpPr>
          <p:cNvPr id="6" name="Egyenes összekötő nyíllal 5"/>
          <p:cNvCxnSpPr/>
          <p:nvPr/>
        </p:nvCxnSpPr>
        <p:spPr>
          <a:xfrm>
            <a:off x="2411760" y="1628800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nyíllal 7"/>
          <p:cNvCxnSpPr/>
          <p:nvPr/>
        </p:nvCxnSpPr>
        <p:spPr>
          <a:xfrm>
            <a:off x="5292080" y="1628800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/>
          <p:nvPr/>
        </p:nvCxnSpPr>
        <p:spPr>
          <a:xfrm flipH="1">
            <a:off x="1475656" y="2852936"/>
            <a:ext cx="72008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nyíllal 11"/>
          <p:cNvCxnSpPr/>
          <p:nvPr/>
        </p:nvCxnSpPr>
        <p:spPr>
          <a:xfrm>
            <a:off x="3995936" y="2852936"/>
            <a:ext cx="1728192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304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Sorold fel a nemfémes elemeket!</a:t>
            </a:r>
          </a:p>
          <a:p>
            <a:pPr>
              <a:lnSpc>
                <a:spcPct val="90000"/>
              </a:lnSpc>
              <a:buNone/>
            </a:pPr>
            <a:r>
              <a:rPr lang="hu-HU" altLang="hu-HU" dirty="0" smtClean="0"/>
              <a:t>I.					IV.	V.	VI.	VII.	VIII.</a:t>
            </a:r>
          </a:p>
          <a:p>
            <a:pPr>
              <a:lnSpc>
                <a:spcPct val="90000"/>
              </a:lnSpc>
              <a:buNone/>
            </a:pPr>
            <a:r>
              <a:rPr lang="hu-HU" altLang="hu-HU" dirty="0" smtClean="0"/>
              <a:t>H1								He2</a:t>
            </a:r>
          </a:p>
          <a:p>
            <a:pPr>
              <a:lnSpc>
                <a:spcPct val="90000"/>
              </a:lnSpc>
              <a:buNone/>
            </a:pPr>
            <a:r>
              <a:rPr lang="hu-HU" altLang="hu-HU" dirty="0" smtClean="0"/>
              <a:t>					 C4	N5	O6	F7 	Ne8</a:t>
            </a:r>
          </a:p>
          <a:p>
            <a:pPr>
              <a:lnSpc>
                <a:spcPct val="90000"/>
              </a:lnSpc>
              <a:buNone/>
            </a:pPr>
            <a:r>
              <a:rPr lang="hu-HU" altLang="hu-HU" dirty="0" smtClean="0"/>
              <a:t>						P5	S6	Cl7	Ar8							Br7	Kr8							I7	Xe8</a:t>
            </a:r>
          </a:p>
          <a:p>
            <a:pPr>
              <a:lnSpc>
                <a:spcPct val="90000"/>
              </a:lnSpc>
              <a:buNone/>
            </a:pPr>
            <a:r>
              <a:rPr lang="hu-HU" altLang="hu-HU" dirty="0" smtClean="0"/>
              <a:t>									Rn8</a:t>
            </a:r>
          </a:p>
          <a:p>
            <a:pPr marL="0" indent="0">
              <a:buNone/>
            </a:pPr>
            <a:r>
              <a:rPr lang="hu-HU" dirty="0" smtClean="0"/>
              <a:t>Milyen elektronszerkezetre törekszik mindegyik elem atomja?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9381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Sorold fel a kétatomos elem molekulákat! Nevük, szerkezeti és összegképletük. </a:t>
            </a:r>
          </a:p>
          <a:p>
            <a:pPr marL="0" indent="0">
              <a:buNone/>
            </a:pPr>
            <a:r>
              <a:rPr lang="hu-HU" dirty="0" smtClean="0"/>
              <a:t>Hidrogén </a:t>
            </a:r>
            <a:r>
              <a:rPr lang="hu-HU" altLang="hu-HU" dirty="0" smtClean="0"/>
              <a:t>H</a:t>
            </a:r>
            <a:r>
              <a:rPr lang="hu-HU" altLang="hu-HU" baseline="-25000" dirty="0" smtClean="0"/>
              <a:t>2	</a:t>
            </a:r>
            <a:r>
              <a:rPr lang="hu-HU" altLang="hu-HU" dirty="0" smtClean="0"/>
              <a:t>H-H</a:t>
            </a:r>
          </a:p>
          <a:p>
            <a:pPr marL="0" indent="0">
              <a:buNone/>
            </a:pPr>
            <a:r>
              <a:rPr lang="hu-HU" dirty="0" smtClean="0"/>
              <a:t>Oxigén	</a:t>
            </a:r>
            <a:r>
              <a:rPr lang="hu-HU" altLang="hu-HU" dirty="0" smtClean="0"/>
              <a:t> O</a:t>
            </a:r>
            <a:r>
              <a:rPr lang="hu-HU" altLang="hu-HU" baseline="-25000" dirty="0" smtClean="0"/>
              <a:t>2</a:t>
            </a:r>
          </a:p>
          <a:p>
            <a:pPr marL="0" indent="0">
              <a:buNone/>
            </a:pPr>
            <a:endParaRPr lang="hu-HU" altLang="hu-HU" baseline="-25000" dirty="0"/>
          </a:p>
          <a:p>
            <a:pPr marL="0" indent="0">
              <a:buNone/>
            </a:pPr>
            <a:r>
              <a:rPr lang="hu-HU" altLang="hu-HU" dirty="0"/>
              <a:t>N</a:t>
            </a:r>
            <a:r>
              <a:rPr lang="hu-HU" altLang="hu-HU" dirty="0" smtClean="0"/>
              <a:t>itrogén</a:t>
            </a:r>
            <a:r>
              <a:rPr lang="hu-HU" altLang="hu-HU" baseline="-25000" dirty="0" smtClean="0"/>
              <a:t>	</a:t>
            </a:r>
            <a:r>
              <a:rPr lang="hu-HU" altLang="hu-HU" dirty="0" smtClean="0"/>
              <a:t>N </a:t>
            </a:r>
            <a:r>
              <a:rPr lang="hu-HU" altLang="hu-HU" baseline="-25000" dirty="0" smtClean="0"/>
              <a:t>2	</a:t>
            </a:r>
          </a:p>
          <a:p>
            <a:pPr marL="0" indent="0">
              <a:buNone/>
            </a:pPr>
            <a:r>
              <a:rPr lang="hu-HU" altLang="hu-HU" dirty="0" smtClean="0"/>
              <a:t>Fluor		</a:t>
            </a:r>
            <a:r>
              <a:rPr lang="hu-HU" altLang="hu-HU" dirty="0" smtClean="0"/>
              <a:t> F</a:t>
            </a:r>
            <a:r>
              <a:rPr lang="hu-HU" altLang="hu-HU" baseline="-25000" dirty="0" smtClean="0"/>
              <a:t>2</a:t>
            </a:r>
            <a:r>
              <a:rPr lang="hu-HU" altLang="hu-HU" dirty="0" smtClean="0"/>
              <a:t> </a:t>
            </a:r>
          </a:p>
          <a:p>
            <a:pPr marL="0" indent="0">
              <a:buNone/>
            </a:pPr>
            <a:endParaRPr lang="hu-HU" altLang="hu-HU" dirty="0" smtClean="0"/>
          </a:p>
          <a:p>
            <a:pPr marL="0" indent="0">
              <a:buNone/>
            </a:pPr>
            <a:r>
              <a:rPr lang="hu-HU" altLang="hu-HU" dirty="0" smtClean="0"/>
              <a:t>Klór		</a:t>
            </a:r>
            <a:r>
              <a:rPr lang="hu-HU" altLang="hu-HU" dirty="0" smtClean="0"/>
              <a:t> Cl</a:t>
            </a:r>
            <a:r>
              <a:rPr lang="hu-HU" altLang="hu-HU" baseline="-25000" dirty="0" smtClean="0"/>
              <a:t>2 	</a:t>
            </a:r>
            <a:r>
              <a:rPr lang="hu-HU" altLang="hu-HU" dirty="0" smtClean="0"/>
              <a:t>	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204864"/>
            <a:ext cx="21621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286124"/>
            <a:ext cx="1894313" cy="502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881438"/>
            <a:ext cx="139065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788910"/>
            <a:ext cx="180022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45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dirty="0" smtClean="0"/>
              <a:t>Bróm		</a:t>
            </a:r>
            <a:r>
              <a:rPr lang="hu-HU" altLang="hu-HU" dirty="0" smtClean="0"/>
              <a:t> Br</a:t>
            </a:r>
            <a:r>
              <a:rPr lang="hu-HU" altLang="hu-HU" baseline="-25000" dirty="0" smtClean="0"/>
              <a:t>2	</a:t>
            </a:r>
          </a:p>
          <a:p>
            <a:pPr marL="0" indent="0">
              <a:buNone/>
            </a:pPr>
            <a:endParaRPr lang="hu-HU" altLang="hu-HU" dirty="0" smtClean="0"/>
          </a:p>
          <a:p>
            <a:pPr marL="0" indent="0">
              <a:buNone/>
            </a:pPr>
            <a:r>
              <a:rPr lang="hu-HU" altLang="hu-HU" dirty="0" smtClean="0"/>
              <a:t>Jód		 I</a:t>
            </a:r>
            <a:r>
              <a:rPr lang="hu-HU" altLang="hu-HU" baseline="-25000" dirty="0" smtClean="0"/>
              <a:t>2 </a:t>
            </a:r>
          </a:p>
          <a:p>
            <a:pPr marL="0" indent="0">
              <a:buNone/>
            </a:pPr>
            <a:endParaRPr lang="hu-HU" altLang="hu-HU" baseline="-25000" dirty="0"/>
          </a:p>
          <a:p>
            <a:pPr marL="0" indent="0">
              <a:buNone/>
            </a:pPr>
            <a:endParaRPr lang="hu-HU" altLang="hu-HU" dirty="0" smtClean="0"/>
          </a:p>
          <a:p>
            <a:pPr marL="0" indent="0">
              <a:buNone/>
            </a:pPr>
            <a:r>
              <a:rPr lang="hu-HU" altLang="hu-HU" dirty="0" smtClean="0"/>
              <a:t>Hány atomos molekulát hoz létre a kén?</a:t>
            </a:r>
          </a:p>
          <a:p>
            <a:pPr marL="0" indent="0">
              <a:buNone/>
            </a:pPr>
            <a:r>
              <a:rPr lang="hu-HU" dirty="0" smtClean="0"/>
              <a:t>S</a:t>
            </a:r>
            <a:r>
              <a:rPr lang="hu-HU" baseline="-25000" dirty="0" smtClean="0"/>
              <a:t>8	</a:t>
            </a:r>
          </a:p>
          <a:p>
            <a:pPr marL="0" indent="0">
              <a:buNone/>
            </a:pPr>
            <a:endParaRPr lang="hu-HU" baseline="-25000" dirty="0"/>
          </a:p>
          <a:p>
            <a:pPr marL="0" indent="0">
              <a:buNone/>
            </a:pPr>
            <a:endParaRPr lang="hu-HU" baseline="-25000" dirty="0" smtClean="0"/>
          </a:p>
          <a:p>
            <a:pPr marL="0" indent="0">
              <a:buNone/>
            </a:pPr>
            <a:endParaRPr lang="hu-HU" baseline="-25000" dirty="0"/>
          </a:p>
          <a:p>
            <a:pPr marL="0" indent="0">
              <a:buNone/>
            </a:pPr>
            <a:endParaRPr lang="hu-HU" baseline="-25000" dirty="0" smtClean="0"/>
          </a:p>
          <a:p>
            <a:pPr marL="0" indent="0">
              <a:buNone/>
            </a:pPr>
            <a:endParaRPr lang="hu-HU" baseline="-25000" dirty="0"/>
          </a:p>
          <a:p>
            <a:pPr marL="0" indent="0">
              <a:buNone/>
            </a:pPr>
            <a:endParaRPr lang="hu-HU" baseline="-25000" dirty="0" smtClean="0"/>
          </a:p>
          <a:p>
            <a:pPr marL="0" indent="0">
              <a:buNone/>
            </a:pPr>
            <a:r>
              <a:rPr lang="hu-HU" baseline="-25000" dirty="0" smtClean="0"/>
              <a:t>		</a:t>
            </a:r>
          </a:p>
          <a:p>
            <a:pPr marL="0" indent="0">
              <a:buNone/>
            </a:pPr>
            <a:r>
              <a:rPr lang="hu-HU" altLang="hu-HU" dirty="0" smtClean="0"/>
              <a:t>Milyen részecskékből állnak a nemesgázok?</a:t>
            </a:r>
            <a:r>
              <a:rPr lang="hu-HU" altLang="hu-HU" baseline="-25000" dirty="0" smtClean="0"/>
              <a:t>			</a:t>
            </a:r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620688"/>
            <a:ext cx="1847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5" y="1484784"/>
            <a:ext cx="140017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602" y="3212976"/>
            <a:ext cx="2124075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2083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Milyen kémiai kötés van az elemmolekulákban?</a:t>
            </a:r>
          </a:p>
          <a:p>
            <a:pPr marL="0" indent="0">
              <a:buNone/>
            </a:pPr>
            <a:r>
              <a:rPr lang="hu-HU" dirty="0" smtClean="0"/>
              <a:t>Apoláris kovalens kötés</a:t>
            </a:r>
          </a:p>
          <a:p>
            <a:pPr marL="0" indent="0">
              <a:buNone/>
            </a:pPr>
            <a:r>
              <a:rPr lang="hu-HU" dirty="0" smtClean="0"/>
              <a:t>Mi a kovalens kötés?</a:t>
            </a:r>
          </a:p>
          <a:p>
            <a:pPr marL="0" indent="0">
              <a:buNone/>
            </a:pPr>
            <a:r>
              <a:rPr lang="hu-HU" altLang="hu-HU" u="sng" dirty="0" smtClean="0"/>
              <a:t>Kovalens kötés</a:t>
            </a:r>
            <a:r>
              <a:rPr lang="hu-HU" altLang="hu-HU" dirty="0" smtClean="0"/>
              <a:t>: közös elektronpárral kialakított kémia kötés.</a:t>
            </a:r>
          </a:p>
          <a:p>
            <a:pPr marL="0" indent="0">
              <a:buNone/>
            </a:pPr>
            <a:r>
              <a:rPr lang="hu-HU" dirty="0" smtClean="0"/>
              <a:t>Mi jellemző az apoláris kovalens kötésre? </a:t>
            </a:r>
          </a:p>
          <a:p>
            <a:pPr marL="0" indent="0">
              <a:buNone/>
            </a:pPr>
            <a:r>
              <a:rPr lang="hu-HU" dirty="0" smtClean="0"/>
              <a:t>Az elem molekulákban az elektroneloszlása egyenletes.</a:t>
            </a:r>
          </a:p>
          <a:p>
            <a:pPr marL="0" indent="0">
              <a:buNone/>
            </a:pPr>
            <a:r>
              <a:rPr lang="hu-HU" dirty="0" smtClean="0"/>
              <a:t>Milyen halmazállapotúak többnyire? </a:t>
            </a:r>
          </a:p>
        </p:txBody>
      </p:sp>
    </p:spTree>
    <p:extLst>
      <p:ext uri="{BB962C8B-B14F-4D97-AF65-F5344CB8AC3E}">
        <p14:creationId xmlns:p14="http://schemas.microsoft.com/office/powerpoint/2010/main" val="2880337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Szilárd állapotban milyen kristályrácsban kristályosodnak?</a:t>
            </a:r>
          </a:p>
          <a:p>
            <a:pPr marL="0" indent="0">
              <a:buNone/>
            </a:pPr>
            <a:r>
              <a:rPr lang="hu-HU" dirty="0" smtClean="0"/>
              <a:t>Molekularácsot hoznak létre.</a:t>
            </a:r>
          </a:p>
          <a:p>
            <a:pPr marL="0" indent="0">
              <a:buNone/>
            </a:pPr>
            <a:r>
              <a:rPr lang="hu-HU" dirty="0" smtClean="0"/>
              <a:t>Miért?</a:t>
            </a:r>
          </a:p>
          <a:p>
            <a:pPr marL="0" indent="0">
              <a:buNone/>
            </a:pPr>
            <a:r>
              <a:rPr lang="hu-HU" dirty="0" smtClean="0"/>
              <a:t>A molekulák szimmetrikusak, nagyon gyenge a molekulákat összetartó másodlagos kötőerő.</a:t>
            </a:r>
          </a:p>
          <a:p>
            <a:pPr marL="0" indent="0">
              <a:buNone/>
            </a:pPr>
            <a:r>
              <a:rPr lang="hu-HU" dirty="0" smtClean="0"/>
              <a:t>Mi a molekula?</a:t>
            </a:r>
          </a:p>
          <a:p>
            <a:pPr marL="0" indent="0">
              <a:buNone/>
            </a:pPr>
            <a:r>
              <a:rPr lang="hu-HU" altLang="hu-HU" u="sng" dirty="0" smtClean="0"/>
              <a:t>Molekula:</a:t>
            </a:r>
            <a:r>
              <a:rPr lang="hu-HU" altLang="hu-HU" dirty="0" smtClean="0"/>
              <a:t> Kémiai részecske, kovalens kötéssel összekapcsolódott atomokból áll.</a:t>
            </a:r>
          </a:p>
          <a:p>
            <a:pPr marL="0" indent="0">
              <a:buNone/>
            </a:pPr>
            <a:r>
              <a:rPr lang="hu-HU" dirty="0" smtClean="0"/>
              <a:t>Mivel jelöljük a molekulákat?</a:t>
            </a:r>
          </a:p>
        </p:txBody>
      </p:sp>
    </p:spTree>
    <p:extLst>
      <p:ext uri="{BB962C8B-B14F-4D97-AF65-F5344CB8AC3E}">
        <p14:creationId xmlns:p14="http://schemas.microsoft.com/office/powerpoint/2010/main" val="356759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Képlettel.</a:t>
            </a:r>
            <a:r>
              <a:rPr lang="hu-HU" altLang="hu-HU" u="sng" dirty="0" smtClean="0"/>
              <a:t> Képlet:</a:t>
            </a:r>
            <a:r>
              <a:rPr lang="hu-HU" altLang="hu-HU" dirty="0" smtClean="0"/>
              <a:t> a molekulákat jelöljük vele.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Milyen fajta képleteket ismersz</a:t>
            </a:r>
            <a:r>
              <a:rPr lang="hu-HU" dirty="0"/>
              <a:t>?</a:t>
            </a:r>
            <a:r>
              <a:rPr lang="hu-HU" dirty="0" smtClean="0"/>
              <a:t> Melyikre mi jellemző?</a:t>
            </a:r>
          </a:p>
          <a:p>
            <a:pPr>
              <a:lnSpc>
                <a:spcPct val="90000"/>
              </a:lnSpc>
              <a:buNone/>
            </a:pPr>
            <a:r>
              <a:rPr lang="hu-HU" altLang="hu-HU" u="sng" dirty="0" smtClean="0"/>
              <a:t>Szerkezeti képlet</a:t>
            </a:r>
            <a:r>
              <a:rPr lang="hu-HU" altLang="hu-HU" dirty="0" smtClean="0"/>
              <a:t>: a vegyérték elektronok és a </a:t>
            </a:r>
            <a:r>
              <a:rPr lang="hu-HU" altLang="hu-HU" dirty="0" err="1" smtClean="0"/>
              <a:t>kov</a:t>
            </a:r>
            <a:r>
              <a:rPr lang="hu-HU" altLang="hu-HU" dirty="0" smtClean="0"/>
              <a:t>. köt. is látszik: H-H</a:t>
            </a:r>
          </a:p>
          <a:p>
            <a:pPr>
              <a:lnSpc>
                <a:spcPct val="90000"/>
              </a:lnSpc>
              <a:buNone/>
            </a:pPr>
            <a:r>
              <a:rPr lang="hu-HU" altLang="hu-HU" u="sng" dirty="0" smtClean="0"/>
              <a:t>Összegképlet:</a:t>
            </a:r>
            <a:r>
              <a:rPr lang="hu-HU" altLang="hu-HU" dirty="0" smtClean="0"/>
              <a:t> A molekulát alkotó elem(</a:t>
            </a:r>
            <a:r>
              <a:rPr lang="hu-HU" altLang="hu-HU" dirty="0" err="1" smtClean="0"/>
              <a:t>ek</a:t>
            </a:r>
            <a:r>
              <a:rPr lang="hu-HU" altLang="hu-HU" dirty="0" smtClean="0"/>
              <a:t>) vegyjeléből és az atomok számát jelölő indexszámból áll: H</a:t>
            </a:r>
            <a:r>
              <a:rPr lang="hu-HU" altLang="hu-HU" baseline="-25000" dirty="0" smtClean="0"/>
              <a:t>2</a:t>
            </a:r>
          </a:p>
          <a:p>
            <a:pPr marL="0" indent="0">
              <a:buNone/>
            </a:pPr>
            <a:r>
              <a:rPr lang="hu-HU" dirty="0" smtClean="0"/>
              <a:t>Mi szén két változatának a neve?</a:t>
            </a:r>
          </a:p>
          <a:p>
            <a:pPr marL="0" indent="0">
              <a:buNone/>
            </a:pPr>
            <a:r>
              <a:rPr lang="hu-HU" dirty="0" smtClean="0"/>
              <a:t>Gyémánt és a grafit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73797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 smtClean="0"/>
              <a:t>Hány atomos molekulákból állnak?</a:t>
            </a:r>
          </a:p>
          <a:p>
            <a:pPr marL="0" indent="0">
              <a:buNone/>
            </a:pPr>
            <a:r>
              <a:rPr lang="hu-HU" dirty="0" smtClean="0"/>
              <a:t>Nincs molekula, atomrácsot hoznak létre. </a:t>
            </a:r>
          </a:p>
          <a:p>
            <a:pPr marL="0" indent="0">
              <a:buNone/>
            </a:pPr>
            <a:r>
              <a:rPr lang="hu-HU" dirty="0" smtClean="0"/>
              <a:t>Atomrácsos kristályok: végtelen sok atom, szabályos rendben, kovalens kötéssel összekapcsolódva.</a:t>
            </a:r>
          </a:p>
          <a:p>
            <a:pPr marL="0" indent="0">
              <a:buNone/>
            </a:pPr>
            <a:r>
              <a:rPr lang="hu-HU" dirty="0" smtClean="0"/>
              <a:t>Mi a különbség a gyémánt és a grafit között?</a:t>
            </a:r>
          </a:p>
          <a:p>
            <a:pPr marL="0" indent="0">
              <a:buNone/>
            </a:pPr>
            <a:r>
              <a:rPr lang="hu-HU" dirty="0" smtClean="0"/>
              <a:t>Gyémánt: Szabályos tetraéderes atomrács </a:t>
            </a:r>
          </a:p>
          <a:p>
            <a:pPr marL="0" indent="0">
              <a:buNone/>
            </a:pPr>
            <a:r>
              <a:rPr lang="hu-HU" dirty="0" smtClean="0"/>
              <a:t>Grafit: réteges atomrács</a:t>
            </a:r>
          </a:p>
          <a:p>
            <a:pPr marL="0" indent="0">
              <a:buNone/>
            </a:pPr>
            <a:r>
              <a:rPr lang="hu-HU" dirty="0" smtClean="0"/>
              <a:t>Mivel jelöljük az atomrácsos elemeket?</a:t>
            </a:r>
          </a:p>
          <a:p>
            <a:pPr marL="0" indent="0">
              <a:buNone/>
            </a:pPr>
            <a:r>
              <a:rPr lang="hu-HU" dirty="0" smtClean="0"/>
              <a:t>Vegyjellel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1870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Miből állnak a vegyületmolekulák?</a:t>
            </a:r>
          </a:p>
          <a:p>
            <a:pPr marL="0" indent="0">
              <a:buNone/>
            </a:pPr>
            <a:r>
              <a:rPr lang="hu-HU" dirty="0" smtClean="0"/>
              <a:t>Különböző </a:t>
            </a:r>
            <a:r>
              <a:rPr lang="hu-HU" dirty="0" err="1" smtClean="0"/>
              <a:t>nemfém</a:t>
            </a:r>
            <a:r>
              <a:rPr lang="hu-HU" dirty="0" smtClean="0"/>
              <a:t> atomok kapcsolódnak össze.</a:t>
            </a:r>
          </a:p>
          <a:p>
            <a:pPr marL="0" indent="0">
              <a:buNone/>
            </a:pPr>
            <a:r>
              <a:rPr lang="hu-HU" dirty="0" smtClean="0"/>
              <a:t>Milyen kémiai kötéssel kapcsolódnak az atomok? </a:t>
            </a:r>
          </a:p>
          <a:p>
            <a:pPr marL="0" indent="0">
              <a:buNone/>
            </a:pPr>
            <a:r>
              <a:rPr lang="hu-HU" dirty="0" smtClean="0"/>
              <a:t>Poláris kovalens kötéssel.</a:t>
            </a:r>
          </a:p>
          <a:p>
            <a:pPr marL="0" indent="0">
              <a:buNone/>
            </a:pPr>
            <a:r>
              <a:rPr lang="hu-HU" dirty="0" smtClean="0"/>
              <a:t>Mit jelent a poláris kifejezés?</a:t>
            </a:r>
          </a:p>
          <a:p>
            <a:pPr marL="0" indent="0">
              <a:buNone/>
            </a:pPr>
            <a:r>
              <a:rPr lang="hu-HU" dirty="0" smtClean="0"/>
              <a:t>Az egyik atom jobban vonzza a közös elektronpárt mint a másik atom, poláris=töltéseltolódás.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67842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403</Words>
  <Application>Microsoft Office PowerPoint</Application>
  <PresentationFormat>Diavetítés a képernyőre (4:3 oldalarány)</PresentationFormat>
  <Paragraphs>125</Paragraphs>
  <Slides>15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6" baseType="lpstr">
      <vt:lpstr>Office-téma</vt:lpstr>
      <vt:lpstr>Részösszefoglalás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Részősszefoglalás</dc:title>
  <dc:creator>vrstefi</dc:creator>
  <cp:lastModifiedBy>vrstefi</cp:lastModifiedBy>
  <cp:revision>11</cp:revision>
  <dcterms:created xsi:type="dcterms:W3CDTF">2016-04-14T16:46:45Z</dcterms:created>
  <dcterms:modified xsi:type="dcterms:W3CDTF">2016-04-14T18:16:54Z</dcterms:modified>
</cp:coreProperties>
</file>