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612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30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992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19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66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314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59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290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46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786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86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C2782-3D31-44DC-93AC-7106DF98A27D}" type="datetimeFigureOut">
              <a:rPr lang="hu-HU" smtClean="0"/>
              <a:t>2016.04.14.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B525-0C11-4EB6-9A22-3996868298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49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elhő 3"/>
          <p:cNvSpPr/>
          <p:nvPr/>
        </p:nvSpPr>
        <p:spPr>
          <a:xfrm>
            <a:off x="7092280" y="3336032"/>
            <a:ext cx="1584176" cy="1368152"/>
          </a:xfrm>
          <a:prstGeom prst="cloudCallout">
            <a:avLst>
              <a:gd name="adj1" fmla="val -43484"/>
              <a:gd name="adj2" fmla="val 59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Dipólus molekula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357767" y="4877544"/>
            <a:ext cx="1584176" cy="1368152"/>
          </a:xfrm>
          <a:prstGeom prst="cloudCallout">
            <a:avLst>
              <a:gd name="adj1" fmla="val -43484"/>
              <a:gd name="adj2" fmla="val 55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elemmolekula</a:t>
            </a:r>
            <a:endParaRPr lang="hu-HU" dirty="0"/>
          </a:p>
        </p:txBody>
      </p:sp>
      <p:sp>
        <p:nvSpPr>
          <p:cNvPr id="7" name="Felhő 6"/>
          <p:cNvSpPr/>
          <p:nvPr/>
        </p:nvSpPr>
        <p:spPr>
          <a:xfrm>
            <a:off x="1763688" y="227469"/>
            <a:ext cx="1584176" cy="1368152"/>
          </a:xfrm>
          <a:prstGeom prst="cloudCallout">
            <a:avLst>
              <a:gd name="adj1" fmla="val 14237"/>
              <a:gd name="adj2" fmla="val 84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kovalenskötés</a:t>
            </a:r>
            <a:endParaRPr lang="hu-HU" dirty="0"/>
          </a:p>
        </p:txBody>
      </p:sp>
      <p:sp>
        <p:nvSpPr>
          <p:cNvPr id="8" name="Felhő 7"/>
          <p:cNvSpPr/>
          <p:nvPr/>
        </p:nvSpPr>
        <p:spPr>
          <a:xfrm>
            <a:off x="470101" y="1628800"/>
            <a:ext cx="1584176" cy="1368152"/>
          </a:xfrm>
          <a:prstGeom prst="cloudCallout">
            <a:avLst>
              <a:gd name="adj1" fmla="val 85076"/>
              <a:gd name="adj2" fmla="val -626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poláris</a:t>
            </a:r>
            <a:endParaRPr lang="hu-HU" dirty="0"/>
          </a:p>
        </p:txBody>
      </p:sp>
      <p:sp>
        <p:nvSpPr>
          <p:cNvPr id="9" name="Felhő 8"/>
          <p:cNvSpPr/>
          <p:nvPr/>
        </p:nvSpPr>
        <p:spPr>
          <a:xfrm>
            <a:off x="3707904" y="1322632"/>
            <a:ext cx="1584176" cy="1368152"/>
          </a:xfrm>
          <a:prstGeom prst="cloudCallout">
            <a:avLst>
              <a:gd name="adj1" fmla="val -149306"/>
              <a:gd name="adj2" fmla="val -74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apoláris</a:t>
            </a:r>
            <a:endParaRPr lang="hu-HU" dirty="0"/>
          </a:p>
        </p:txBody>
      </p:sp>
      <p:sp>
        <p:nvSpPr>
          <p:cNvPr id="10" name="Felhő 9"/>
          <p:cNvSpPr/>
          <p:nvPr/>
        </p:nvSpPr>
        <p:spPr>
          <a:xfrm>
            <a:off x="6588224" y="4877544"/>
            <a:ext cx="1584176" cy="1368152"/>
          </a:xfrm>
          <a:prstGeom prst="cloudCallout">
            <a:avLst>
              <a:gd name="adj1" fmla="val -43484"/>
              <a:gd name="adj2" fmla="val 55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vegyületmolekula</a:t>
            </a:r>
            <a:endParaRPr lang="hu-HU" dirty="0"/>
          </a:p>
        </p:txBody>
      </p:sp>
      <p:sp>
        <p:nvSpPr>
          <p:cNvPr id="11" name="Felhő 10"/>
          <p:cNvSpPr/>
          <p:nvPr/>
        </p:nvSpPr>
        <p:spPr>
          <a:xfrm>
            <a:off x="4355976" y="3933056"/>
            <a:ext cx="1584176" cy="1368152"/>
          </a:xfrm>
          <a:prstGeom prst="cloudCallout">
            <a:avLst>
              <a:gd name="adj1" fmla="val 90323"/>
              <a:gd name="adj2" fmla="val 57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Felhő 5"/>
          <p:cNvSpPr/>
          <p:nvPr/>
        </p:nvSpPr>
        <p:spPr>
          <a:xfrm>
            <a:off x="3941943" y="4041068"/>
            <a:ext cx="1584176" cy="1368152"/>
          </a:xfrm>
          <a:prstGeom prst="cloudCallout">
            <a:avLst>
              <a:gd name="adj1" fmla="val -43484"/>
              <a:gd name="adj2" fmla="val 55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Szimmetrikus molekula</a:t>
            </a:r>
            <a:endParaRPr lang="hu-HU" dirty="0"/>
          </a:p>
        </p:txBody>
      </p:sp>
      <p:sp>
        <p:nvSpPr>
          <p:cNvPr id="13" name="Felhő 12"/>
          <p:cNvSpPr/>
          <p:nvPr/>
        </p:nvSpPr>
        <p:spPr>
          <a:xfrm>
            <a:off x="6084168" y="2006708"/>
            <a:ext cx="1584176" cy="1368152"/>
          </a:xfrm>
          <a:prstGeom prst="cloudCallout">
            <a:avLst>
              <a:gd name="adj1" fmla="val 37850"/>
              <a:gd name="adj2" fmla="val 80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772400" cy="1296144"/>
          </a:xfrm>
        </p:spPr>
        <p:txBody>
          <a:bodyPr/>
          <a:lstStyle/>
          <a:p>
            <a:r>
              <a:rPr lang="hu-HU" dirty="0" smtClean="0"/>
              <a:t>Részösszefoglalás</a:t>
            </a:r>
            <a:endParaRPr lang="hu-HU" dirty="0"/>
          </a:p>
        </p:txBody>
      </p:sp>
      <p:sp>
        <p:nvSpPr>
          <p:cNvPr id="12" name="Felhő 11"/>
          <p:cNvSpPr/>
          <p:nvPr/>
        </p:nvSpPr>
        <p:spPr>
          <a:xfrm>
            <a:off x="5796136" y="1628800"/>
            <a:ext cx="1584176" cy="1368152"/>
          </a:xfrm>
          <a:prstGeom prst="cloudCallout">
            <a:avLst>
              <a:gd name="adj1" fmla="val -77592"/>
              <a:gd name="adj2" fmla="val 103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molekularács</a:t>
            </a:r>
            <a:endParaRPr lang="hu-HU" dirty="0"/>
          </a:p>
        </p:txBody>
      </p:sp>
      <p:sp>
        <p:nvSpPr>
          <p:cNvPr id="14" name="Felhő 13"/>
          <p:cNvSpPr/>
          <p:nvPr/>
        </p:nvSpPr>
        <p:spPr>
          <a:xfrm>
            <a:off x="1907704" y="2528900"/>
            <a:ext cx="1584176" cy="1368152"/>
          </a:xfrm>
          <a:prstGeom prst="cloudCallout">
            <a:avLst>
              <a:gd name="adj1" fmla="val 106065"/>
              <a:gd name="adj2" fmla="val 9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Nemfémes elemek</a:t>
            </a:r>
            <a:endParaRPr lang="hu-HU" dirty="0"/>
          </a:p>
        </p:txBody>
      </p:sp>
      <p:sp>
        <p:nvSpPr>
          <p:cNvPr id="15" name="Felhő 14"/>
          <p:cNvSpPr/>
          <p:nvPr/>
        </p:nvSpPr>
        <p:spPr>
          <a:xfrm>
            <a:off x="470100" y="4093631"/>
            <a:ext cx="1725635" cy="1368152"/>
          </a:xfrm>
          <a:prstGeom prst="cloudCallout">
            <a:avLst>
              <a:gd name="adj1" fmla="val 92947"/>
              <a:gd name="adj2" fmla="val -63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atomrács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718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Írd le a víz, a metán, az ammónia, hidrogén-klorid és szén-dioxid összeg és szerkezeti képletét.</a:t>
            </a:r>
          </a:p>
          <a:p>
            <a:pPr marL="0" indent="0">
              <a:buNone/>
            </a:pPr>
            <a:r>
              <a:rPr lang="hu-HU" dirty="0" smtClean="0"/>
              <a:t>Víz: H</a:t>
            </a:r>
            <a:r>
              <a:rPr lang="hu-HU" baseline="-25000" dirty="0" smtClean="0"/>
              <a:t>2</a:t>
            </a:r>
            <a:r>
              <a:rPr lang="hu-HU" dirty="0" smtClean="0"/>
              <a:t>O	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altLang="hu-HU" dirty="0" smtClean="0"/>
              <a:t>Metán:CH </a:t>
            </a:r>
            <a:r>
              <a:rPr lang="hu-HU" altLang="hu-HU" baseline="-25000" dirty="0" smtClean="0"/>
              <a:t>4</a:t>
            </a:r>
          </a:p>
          <a:p>
            <a:pPr marL="0" indent="0">
              <a:buNone/>
            </a:pPr>
            <a:endParaRPr lang="hu-HU" altLang="hu-HU" baseline="-25000" dirty="0"/>
          </a:p>
          <a:p>
            <a:pPr marL="0" indent="0">
              <a:buNone/>
            </a:pPr>
            <a:endParaRPr lang="hu-HU" altLang="hu-HU" baseline="-25000" dirty="0" smtClean="0"/>
          </a:p>
          <a:p>
            <a:pPr marL="0" indent="0">
              <a:buNone/>
            </a:pPr>
            <a:r>
              <a:rPr lang="hu-HU" dirty="0" smtClean="0"/>
              <a:t>Ammónia:</a:t>
            </a:r>
            <a:r>
              <a:rPr lang="hu-HU" altLang="hu-HU" dirty="0" smtClean="0"/>
              <a:t>NH</a:t>
            </a:r>
            <a:r>
              <a:rPr lang="hu-HU" altLang="hu-HU" baseline="-25000" dirty="0" smtClean="0"/>
              <a:t>3</a:t>
            </a:r>
            <a:r>
              <a:rPr lang="hu-HU" altLang="hu-HU" dirty="0" smtClean="0"/>
              <a:t> 	</a:t>
            </a:r>
          </a:p>
          <a:p>
            <a:pPr marL="0" indent="0">
              <a:buNone/>
            </a:pPr>
            <a:r>
              <a:rPr lang="hu-HU" altLang="hu-HU" baseline="-25000" dirty="0" smtClean="0"/>
              <a:t>		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Hidrogén-klorid: </a:t>
            </a:r>
            <a:r>
              <a:rPr lang="hu-HU" dirty="0" err="1" smtClean="0"/>
              <a:t>HCl</a:t>
            </a:r>
            <a:r>
              <a:rPr lang="hu-HU" dirty="0" smtClean="0"/>
              <a:t>		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74121"/>
            <a:ext cx="1813123" cy="123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60" y="3005358"/>
            <a:ext cx="15430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90" y="4077072"/>
            <a:ext cx="1100881" cy="9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47" y="5229200"/>
            <a:ext cx="16478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50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Szén-dioxid: CO</a:t>
            </a:r>
            <a:r>
              <a:rPr lang="hu-HU" baseline="-25000" dirty="0" smtClean="0"/>
              <a:t>2	</a:t>
            </a:r>
          </a:p>
          <a:p>
            <a:pPr marL="0" indent="0">
              <a:buNone/>
            </a:pPr>
            <a:r>
              <a:rPr lang="hu-HU" baseline="-25000" dirty="0" smtClean="0"/>
              <a:t>	</a:t>
            </a:r>
          </a:p>
          <a:p>
            <a:pPr marL="0" indent="0">
              <a:buNone/>
            </a:pPr>
            <a:r>
              <a:rPr lang="hu-HU" dirty="0" smtClean="0"/>
              <a:t>Milyen típusúak a molekulák alakjuk szerint?</a:t>
            </a:r>
          </a:p>
          <a:p>
            <a:pPr marL="0" indent="0">
              <a:buNone/>
            </a:pPr>
            <a:r>
              <a:rPr lang="hu-HU" dirty="0" smtClean="0"/>
              <a:t>Szimmetrikusak vagy dipólusosak.</a:t>
            </a:r>
          </a:p>
          <a:p>
            <a:pPr marL="0" indent="0">
              <a:buNone/>
            </a:pPr>
            <a:r>
              <a:rPr lang="hu-HU" dirty="0" smtClean="0"/>
              <a:t>Melyik dipólus és tanult vegyület molekulák közül és melyik szimmetrikus?</a:t>
            </a:r>
          </a:p>
          <a:p>
            <a:pPr marL="0" indent="0">
              <a:buNone/>
            </a:pPr>
            <a:r>
              <a:rPr lang="hu-HU" dirty="0" smtClean="0"/>
              <a:t>Dipólus: víz, hidrogén-klorid, ammónia </a:t>
            </a:r>
          </a:p>
          <a:p>
            <a:pPr marL="0" indent="0">
              <a:buNone/>
            </a:pPr>
            <a:r>
              <a:rPr lang="hu-HU" dirty="0" smtClean="0"/>
              <a:t>Szimmetrikus: szén-dioxid és a metán.</a:t>
            </a:r>
          </a:p>
          <a:p>
            <a:pPr marL="0" indent="0">
              <a:buNone/>
            </a:pPr>
            <a:r>
              <a:rPr lang="hu-HU" dirty="0" smtClean="0"/>
              <a:t>Milyen kristályrácsban kristályosodnak?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6672"/>
            <a:ext cx="17907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7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Valamennyi molekularácsos.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Milyen erő tartja össze a molekulákat?</a:t>
            </a:r>
          </a:p>
          <a:p>
            <a:pPr marL="0" indent="0">
              <a:buNone/>
            </a:pPr>
            <a:r>
              <a:rPr lang="hu-HU" dirty="0" smtClean="0"/>
              <a:t>A szimmetrikus molekulákat gyenge másodlagos kötőerő.</a:t>
            </a:r>
          </a:p>
          <a:p>
            <a:pPr marL="0" indent="0">
              <a:buNone/>
            </a:pPr>
            <a:r>
              <a:rPr lang="hu-HU" dirty="0" smtClean="0"/>
              <a:t>A dipólus molekulákat erősebb 2. rendű kötőerő, pl. víz ezért folyékony.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3600400" cy="244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57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Miből áll a kvarc, a homok, a szilícium-dioxid?  </a:t>
            </a:r>
          </a:p>
          <a:p>
            <a:pPr marL="0" indent="0">
              <a:buNone/>
            </a:pPr>
            <a:r>
              <a:rPr lang="hu-HU" altLang="hu-HU" dirty="0" smtClean="0"/>
              <a:t>SiO</a:t>
            </a:r>
            <a:r>
              <a:rPr lang="hu-HU" altLang="hu-HU" baseline="-25000" dirty="0" smtClean="0"/>
              <a:t>2 </a:t>
            </a:r>
            <a:r>
              <a:rPr lang="hu-HU" altLang="hu-HU" dirty="0" smtClean="0"/>
              <a:t>atomrácsos vegyület. Nincs molekula.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következő ábrába helyezzétek el a tanult anyagokat!</a:t>
            </a:r>
            <a:endParaRPr lang="hu-H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39433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45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Egyforma </a:t>
            </a:r>
            <a:r>
              <a:rPr lang="hu-HU" b="1" dirty="0" err="1" smtClean="0"/>
              <a:t>nemfém</a:t>
            </a:r>
            <a:r>
              <a:rPr lang="hu-HU" b="1" dirty="0" smtClean="0"/>
              <a:t> atomokból:</a:t>
            </a:r>
          </a:p>
          <a:p>
            <a:pPr marL="0" indent="0">
              <a:buNone/>
            </a:pPr>
            <a:r>
              <a:rPr lang="hu-HU" dirty="0" smtClean="0"/>
              <a:t>Elemmolekulák -&gt;molekularács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Apoláris kovalens kötés, másodlagos kötőerő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Szimmetrikus molekulák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Vagy</a:t>
            </a:r>
          </a:p>
          <a:p>
            <a:pPr marL="0" indent="0">
              <a:buNone/>
            </a:pPr>
            <a:r>
              <a:rPr lang="hu-HU" dirty="0" smtClean="0"/>
              <a:t>Atomok közötti </a:t>
            </a:r>
            <a:r>
              <a:rPr lang="hu-HU" dirty="0" smtClean="0"/>
              <a:t>Poláris kovalens kötés-&gt;</a:t>
            </a:r>
            <a:r>
              <a:rPr lang="hu-HU" dirty="0" smtClean="0"/>
              <a:t>atomrács	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2123728" y="141277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4572000" y="141277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1331640" y="1412776"/>
            <a:ext cx="7200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3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Különböző</a:t>
            </a:r>
            <a:r>
              <a:rPr lang="hu-HU" dirty="0" smtClean="0"/>
              <a:t> </a:t>
            </a:r>
            <a:r>
              <a:rPr lang="hu-HU" b="1" dirty="0" err="1" smtClean="0"/>
              <a:t>nemfém</a:t>
            </a:r>
            <a:r>
              <a:rPr lang="hu-HU" b="1" dirty="0" smtClean="0"/>
              <a:t> atomokból: </a:t>
            </a:r>
          </a:p>
          <a:p>
            <a:pPr marL="0" indent="0">
              <a:buNone/>
            </a:pPr>
            <a:r>
              <a:rPr lang="hu-HU" dirty="0" smtClean="0"/>
              <a:t>Vegyületmolekulák -&gt; molekularács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Poláris kovalens kötés, másodlagos kötőerő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Szimmetrikus molekulák	dipólus molekulák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Vagy</a:t>
            </a:r>
          </a:p>
          <a:p>
            <a:pPr marL="0" indent="0">
              <a:buNone/>
            </a:pPr>
            <a:r>
              <a:rPr lang="hu-HU" dirty="0" smtClean="0"/>
              <a:t>Atomok közötti Poláris kovalens kötés-&gt;atomrács</a:t>
            </a:r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2411760" y="162880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292080" y="162880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1475656" y="2852936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3995936" y="2852936"/>
            <a:ext cx="172819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30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Sorold fel a nemfémes elemeket!</a:t>
            </a:r>
          </a:p>
          <a:p>
            <a:pPr>
              <a:lnSpc>
                <a:spcPct val="90000"/>
              </a:lnSpc>
              <a:buNone/>
            </a:pPr>
            <a:r>
              <a:rPr lang="hu-HU" altLang="hu-HU" dirty="0" smtClean="0"/>
              <a:t>I.					IV.	V.	VI.	VII.	VIII.</a:t>
            </a:r>
          </a:p>
          <a:p>
            <a:pPr>
              <a:lnSpc>
                <a:spcPct val="90000"/>
              </a:lnSpc>
              <a:buNone/>
            </a:pPr>
            <a:r>
              <a:rPr lang="hu-HU" altLang="hu-HU" dirty="0" smtClean="0"/>
              <a:t>H1								He2</a:t>
            </a:r>
          </a:p>
          <a:p>
            <a:pPr>
              <a:lnSpc>
                <a:spcPct val="90000"/>
              </a:lnSpc>
              <a:buNone/>
            </a:pPr>
            <a:r>
              <a:rPr lang="hu-HU" altLang="hu-HU" dirty="0" smtClean="0"/>
              <a:t>					 C4	N5	O6	F7 	Ne8</a:t>
            </a:r>
          </a:p>
          <a:p>
            <a:pPr>
              <a:lnSpc>
                <a:spcPct val="90000"/>
              </a:lnSpc>
              <a:buNone/>
            </a:pPr>
            <a:r>
              <a:rPr lang="hu-HU" altLang="hu-HU" dirty="0" smtClean="0"/>
              <a:t>						P5	S6	Cl7	Ar8							Br7	Kr8							I7	Xe8</a:t>
            </a:r>
          </a:p>
          <a:p>
            <a:pPr>
              <a:lnSpc>
                <a:spcPct val="90000"/>
              </a:lnSpc>
              <a:buNone/>
            </a:pPr>
            <a:r>
              <a:rPr lang="hu-HU" altLang="hu-HU" dirty="0" smtClean="0"/>
              <a:t>									Rn8</a:t>
            </a:r>
          </a:p>
          <a:p>
            <a:pPr marL="0" indent="0">
              <a:buNone/>
            </a:pPr>
            <a:r>
              <a:rPr lang="hu-HU" dirty="0" smtClean="0"/>
              <a:t>Milyen elektronszerkezetre törekszik mindegyik elem atomja?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381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Sorold fel a kétatomos elem molekulákat! Nevük, szerkezeti és összegképletük. </a:t>
            </a:r>
          </a:p>
          <a:p>
            <a:pPr marL="0" indent="0">
              <a:buNone/>
            </a:pPr>
            <a:r>
              <a:rPr lang="hu-HU" dirty="0" smtClean="0"/>
              <a:t>Hidrogén </a:t>
            </a:r>
            <a:r>
              <a:rPr lang="hu-HU" altLang="hu-HU" dirty="0" smtClean="0"/>
              <a:t>H</a:t>
            </a:r>
            <a:r>
              <a:rPr lang="hu-HU" altLang="hu-HU" baseline="-25000" dirty="0" smtClean="0"/>
              <a:t>2	</a:t>
            </a:r>
            <a:r>
              <a:rPr lang="hu-HU" altLang="hu-HU" dirty="0" smtClean="0"/>
              <a:t>H-H</a:t>
            </a:r>
          </a:p>
          <a:p>
            <a:pPr marL="0" indent="0">
              <a:buNone/>
            </a:pPr>
            <a:r>
              <a:rPr lang="hu-HU" dirty="0" smtClean="0"/>
              <a:t>Oxigén	</a:t>
            </a:r>
            <a:r>
              <a:rPr lang="hu-HU" altLang="hu-HU" dirty="0" smtClean="0"/>
              <a:t> O</a:t>
            </a:r>
            <a:r>
              <a:rPr lang="hu-HU" altLang="hu-HU" baseline="-25000" dirty="0" smtClean="0"/>
              <a:t>2</a:t>
            </a:r>
          </a:p>
          <a:p>
            <a:pPr marL="0" indent="0">
              <a:buNone/>
            </a:pPr>
            <a:endParaRPr lang="hu-HU" altLang="hu-HU" baseline="-25000" dirty="0"/>
          </a:p>
          <a:p>
            <a:pPr marL="0" indent="0">
              <a:buNone/>
            </a:pPr>
            <a:r>
              <a:rPr lang="hu-HU" altLang="hu-HU" dirty="0"/>
              <a:t>N</a:t>
            </a:r>
            <a:r>
              <a:rPr lang="hu-HU" altLang="hu-HU" dirty="0" smtClean="0"/>
              <a:t>itrogén</a:t>
            </a:r>
            <a:r>
              <a:rPr lang="hu-HU" altLang="hu-HU" baseline="-25000" dirty="0" smtClean="0"/>
              <a:t>	</a:t>
            </a:r>
            <a:r>
              <a:rPr lang="hu-HU" altLang="hu-HU" dirty="0" smtClean="0"/>
              <a:t>N </a:t>
            </a:r>
            <a:r>
              <a:rPr lang="hu-HU" altLang="hu-HU" baseline="-25000" dirty="0" smtClean="0"/>
              <a:t>2	</a:t>
            </a:r>
          </a:p>
          <a:p>
            <a:pPr marL="0" indent="0">
              <a:buNone/>
            </a:pPr>
            <a:r>
              <a:rPr lang="hu-HU" altLang="hu-HU" dirty="0" smtClean="0"/>
              <a:t>Fluor		</a:t>
            </a:r>
            <a:r>
              <a:rPr lang="hu-HU" altLang="hu-HU" dirty="0" smtClean="0"/>
              <a:t> F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 </a:t>
            </a:r>
          </a:p>
          <a:p>
            <a:pPr marL="0" indent="0">
              <a:buNone/>
            </a:pPr>
            <a:endParaRPr lang="hu-HU" altLang="hu-HU" dirty="0" smtClean="0"/>
          </a:p>
          <a:p>
            <a:pPr marL="0" indent="0">
              <a:buNone/>
            </a:pPr>
            <a:r>
              <a:rPr lang="hu-HU" altLang="hu-HU" dirty="0" smtClean="0"/>
              <a:t>Klór		</a:t>
            </a:r>
            <a:r>
              <a:rPr lang="hu-HU" altLang="hu-HU" dirty="0" smtClean="0"/>
              <a:t> Cl</a:t>
            </a:r>
            <a:r>
              <a:rPr lang="hu-HU" altLang="hu-HU" baseline="-25000" dirty="0" smtClean="0"/>
              <a:t>2 	</a:t>
            </a:r>
            <a:r>
              <a:rPr lang="hu-HU" altLang="hu-HU" dirty="0" smtClean="0"/>
              <a:t>	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04864"/>
            <a:ext cx="2162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6124"/>
            <a:ext cx="1894313" cy="50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81438"/>
            <a:ext cx="13906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88910"/>
            <a:ext cx="18002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5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Bróm		</a:t>
            </a:r>
            <a:r>
              <a:rPr lang="hu-HU" altLang="hu-HU" dirty="0" smtClean="0"/>
              <a:t> Br</a:t>
            </a:r>
            <a:r>
              <a:rPr lang="hu-HU" altLang="hu-HU" baseline="-25000" dirty="0" smtClean="0"/>
              <a:t>2	</a:t>
            </a:r>
          </a:p>
          <a:p>
            <a:pPr marL="0" indent="0">
              <a:buNone/>
            </a:pPr>
            <a:endParaRPr lang="hu-HU" altLang="hu-HU" dirty="0" smtClean="0"/>
          </a:p>
          <a:p>
            <a:pPr marL="0" indent="0">
              <a:buNone/>
            </a:pPr>
            <a:r>
              <a:rPr lang="hu-HU" altLang="hu-HU" dirty="0" smtClean="0"/>
              <a:t>Jód		 I</a:t>
            </a:r>
            <a:r>
              <a:rPr lang="hu-HU" altLang="hu-HU" baseline="-25000" dirty="0" smtClean="0"/>
              <a:t>2 </a:t>
            </a:r>
          </a:p>
          <a:p>
            <a:pPr marL="0" indent="0">
              <a:buNone/>
            </a:pPr>
            <a:endParaRPr lang="hu-HU" altLang="hu-HU" baseline="-25000" dirty="0"/>
          </a:p>
          <a:p>
            <a:pPr marL="0" indent="0">
              <a:buNone/>
            </a:pPr>
            <a:endParaRPr lang="hu-HU" altLang="hu-HU" dirty="0" smtClean="0"/>
          </a:p>
          <a:p>
            <a:pPr marL="0" indent="0">
              <a:buNone/>
            </a:pPr>
            <a:r>
              <a:rPr lang="hu-HU" altLang="hu-HU" dirty="0" smtClean="0"/>
              <a:t>Hány atomos molekulát hoz létre a kén?</a:t>
            </a:r>
          </a:p>
          <a:p>
            <a:pPr marL="0" indent="0">
              <a:buNone/>
            </a:pPr>
            <a:r>
              <a:rPr lang="hu-HU" dirty="0" smtClean="0"/>
              <a:t>S</a:t>
            </a:r>
            <a:r>
              <a:rPr lang="hu-HU" baseline="-25000" dirty="0" smtClean="0"/>
              <a:t>8	</a:t>
            </a:r>
          </a:p>
          <a:p>
            <a:pPr marL="0" indent="0">
              <a:buNone/>
            </a:pPr>
            <a:endParaRPr lang="hu-HU" baseline="-25000" dirty="0"/>
          </a:p>
          <a:p>
            <a:pPr marL="0" indent="0">
              <a:buNone/>
            </a:pPr>
            <a:endParaRPr lang="hu-HU" baseline="-25000" dirty="0" smtClean="0"/>
          </a:p>
          <a:p>
            <a:pPr marL="0" indent="0">
              <a:buNone/>
            </a:pPr>
            <a:endParaRPr lang="hu-HU" baseline="-25000" dirty="0"/>
          </a:p>
          <a:p>
            <a:pPr marL="0" indent="0">
              <a:buNone/>
            </a:pPr>
            <a:endParaRPr lang="hu-HU" baseline="-25000" dirty="0" smtClean="0"/>
          </a:p>
          <a:p>
            <a:pPr marL="0" indent="0">
              <a:buNone/>
            </a:pPr>
            <a:endParaRPr lang="hu-HU" baseline="-25000" dirty="0"/>
          </a:p>
          <a:p>
            <a:pPr marL="0" indent="0">
              <a:buNone/>
            </a:pPr>
            <a:endParaRPr lang="hu-HU" baseline="-25000" dirty="0" smtClean="0"/>
          </a:p>
          <a:p>
            <a:pPr marL="0" indent="0">
              <a:buNone/>
            </a:pPr>
            <a:r>
              <a:rPr lang="hu-HU" baseline="-25000" dirty="0" smtClean="0"/>
              <a:t>		</a:t>
            </a:r>
          </a:p>
          <a:p>
            <a:pPr marL="0" indent="0">
              <a:buNone/>
            </a:pPr>
            <a:r>
              <a:rPr lang="hu-HU" altLang="hu-HU" dirty="0" smtClean="0"/>
              <a:t>Milyen részecskékből állnak a nemesgázok?</a:t>
            </a:r>
            <a:r>
              <a:rPr lang="hu-HU" altLang="hu-HU" baseline="-25000" dirty="0" smtClean="0"/>
              <a:t>			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0688"/>
            <a:ext cx="1847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1484784"/>
            <a:ext cx="14001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602" y="3212976"/>
            <a:ext cx="21240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08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Milyen kémiai kötés van az elemmolekulákban?</a:t>
            </a:r>
          </a:p>
          <a:p>
            <a:pPr marL="0" indent="0">
              <a:buNone/>
            </a:pPr>
            <a:r>
              <a:rPr lang="hu-HU" dirty="0" smtClean="0"/>
              <a:t>Apoláris kovalens kötés</a:t>
            </a:r>
          </a:p>
          <a:p>
            <a:pPr marL="0" indent="0">
              <a:buNone/>
            </a:pPr>
            <a:r>
              <a:rPr lang="hu-HU" dirty="0" smtClean="0"/>
              <a:t>Mi a kovalens kötés?</a:t>
            </a:r>
          </a:p>
          <a:p>
            <a:pPr marL="0" indent="0">
              <a:buNone/>
            </a:pPr>
            <a:r>
              <a:rPr lang="hu-HU" altLang="hu-HU" u="sng" dirty="0" smtClean="0"/>
              <a:t>Kovalens kötés</a:t>
            </a:r>
            <a:r>
              <a:rPr lang="hu-HU" altLang="hu-HU" dirty="0" smtClean="0"/>
              <a:t>: közös elektronpárral kialakított kémia kötés.</a:t>
            </a:r>
          </a:p>
          <a:p>
            <a:pPr marL="0" indent="0">
              <a:buNone/>
            </a:pPr>
            <a:r>
              <a:rPr lang="hu-HU" dirty="0" smtClean="0"/>
              <a:t>Mi jellemző az apoláris kovalens kötésre? </a:t>
            </a:r>
          </a:p>
          <a:p>
            <a:pPr marL="0" indent="0">
              <a:buNone/>
            </a:pPr>
            <a:r>
              <a:rPr lang="hu-HU" dirty="0" smtClean="0"/>
              <a:t>Az elem molekulákban az elektroneloszlása egyenletes.</a:t>
            </a:r>
          </a:p>
          <a:p>
            <a:pPr marL="0" indent="0">
              <a:buNone/>
            </a:pPr>
            <a:r>
              <a:rPr lang="hu-HU" dirty="0" smtClean="0"/>
              <a:t>Milyen halmazállapotúak többnyire? </a:t>
            </a:r>
          </a:p>
        </p:txBody>
      </p:sp>
    </p:spTree>
    <p:extLst>
      <p:ext uri="{BB962C8B-B14F-4D97-AF65-F5344CB8AC3E}">
        <p14:creationId xmlns:p14="http://schemas.microsoft.com/office/powerpoint/2010/main" val="288033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Szilárd állapotban milyen kristályrácsban kristályosodnak?</a:t>
            </a:r>
          </a:p>
          <a:p>
            <a:pPr marL="0" indent="0">
              <a:buNone/>
            </a:pPr>
            <a:r>
              <a:rPr lang="hu-HU" dirty="0" smtClean="0"/>
              <a:t>Molekularácsot hoznak létre.</a:t>
            </a:r>
          </a:p>
          <a:p>
            <a:pPr marL="0" indent="0">
              <a:buNone/>
            </a:pPr>
            <a:r>
              <a:rPr lang="hu-HU" dirty="0" smtClean="0"/>
              <a:t>Miért?</a:t>
            </a:r>
          </a:p>
          <a:p>
            <a:pPr marL="0" indent="0">
              <a:buNone/>
            </a:pPr>
            <a:r>
              <a:rPr lang="hu-HU" dirty="0" smtClean="0"/>
              <a:t>A molekulák szimmetrikusak, nagyon gyenge a molekulákat összetartó másodlagos kötőerő.</a:t>
            </a:r>
          </a:p>
          <a:p>
            <a:pPr marL="0" indent="0">
              <a:buNone/>
            </a:pPr>
            <a:r>
              <a:rPr lang="hu-HU" dirty="0" smtClean="0"/>
              <a:t>Mi a molekula?</a:t>
            </a:r>
          </a:p>
          <a:p>
            <a:pPr marL="0" indent="0">
              <a:buNone/>
            </a:pPr>
            <a:r>
              <a:rPr lang="hu-HU" altLang="hu-HU" u="sng" dirty="0" smtClean="0"/>
              <a:t>Molekula:</a:t>
            </a:r>
            <a:r>
              <a:rPr lang="hu-HU" altLang="hu-HU" dirty="0" smtClean="0"/>
              <a:t> Kémiai részecske, kovalens kötéssel összekapcsolódott atomokból áll.</a:t>
            </a:r>
          </a:p>
          <a:p>
            <a:pPr marL="0" indent="0">
              <a:buNone/>
            </a:pPr>
            <a:r>
              <a:rPr lang="hu-HU" dirty="0" smtClean="0"/>
              <a:t>Mivel jelöljük a molekulákat?</a:t>
            </a:r>
          </a:p>
        </p:txBody>
      </p:sp>
    </p:spTree>
    <p:extLst>
      <p:ext uri="{BB962C8B-B14F-4D97-AF65-F5344CB8AC3E}">
        <p14:creationId xmlns:p14="http://schemas.microsoft.com/office/powerpoint/2010/main" val="35675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Képlettel.</a:t>
            </a:r>
            <a:r>
              <a:rPr lang="hu-HU" altLang="hu-HU" u="sng" dirty="0" smtClean="0"/>
              <a:t> Képlet:</a:t>
            </a:r>
            <a:r>
              <a:rPr lang="hu-HU" altLang="hu-HU" dirty="0" smtClean="0"/>
              <a:t> a molekulákat jelöljük vele.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Milyen fajta képleteket ismersz</a:t>
            </a:r>
            <a:r>
              <a:rPr lang="hu-HU" dirty="0"/>
              <a:t>?</a:t>
            </a:r>
            <a:r>
              <a:rPr lang="hu-HU" dirty="0" smtClean="0"/>
              <a:t> Melyikre mi jellemző?</a:t>
            </a:r>
          </a:p>
          <a:p>
            <a:pPr>
              <a:lnSpc>
                <a:spcPct val="90000"/>
              </a:lnSpc>
              <a:buNone/>
            </a:pPr>
            <a:r>
              <a:rPr lang="hu-HU" altLang="hu-HU" u="sng" dirty="0" smtClean="0"/>
              <a:t>Szerkezeti képlet</a:t>
            </a:r>
            <a:r>
              <a:rPr lang="hu-HU" altLang="hu-HU" dirty="0" smtClean="0"/>
              <a:t>: a vegyérték elektronok és a </a:t>
            </a:r>
            <a:r>
              <a:rPr lang="hu-HU" altLang="hu-HU" dirty="0" err="1" smtClean="0"/>
              <a:t>kov</a:t>
            </a:r>
            <a:r>
              <a:rPr lang="hu-HU" altLang="hu-HU" dirty="0" smtClean="0"/>
              <a:t>. köt. is látszik: H-H</a:t>
            </a:r>
          </a:p>
          <a:p>
            <a:pPr>
              <a:lnSpc>
                <a:spcPct val="90000"/>
              </a:lnSpc>
              <a:buNone/>
            </a:pPr>
            <a:r>
              <a:rPr lang="hu-HU" altLang="hu-HU" u="sng" dirty="0" smtClean="0"/>
              <a:t>Összegképlet:</a:t>
            </a:r>
            <a:r>
              <a:rPr lang="hu-HU" altLang="hu-HU" dirty="0" smtClean="0"/>
              <a:t> A molekulát alkotó elem(</a:t>
            </a:r>
            <a:r>
              <a:rPr lang="hu-HU" altLang="hu-HU" dirty="0" err="1" smtClean="0"/>
              <a:t>ek</a:t>
            </a:r>
            <a:r>
              <a:rPr lang="hu-HU" altLang="hu-HU" dirty="0" smtClean="0"/>
              <a:t>) vegyjeléből és az atomok számát jelölő indexszámból áll: H</a:t>
            </a:r>
            <a:r>
              <a:rPr lang="hu-HU" altLang="hu-HU" baseline="-25000" dirty="0" smtClean="0"/>
              <a:t>2</a:t>
            </a:r>
          </a:p>
          <a:p>
            <a:pPr marL="0" indent="0">
              <a:buNone/>
            </a:pPr>
            <a:r>
              <a:rPr lang="hu-HU" dirty="0" smtClean="0"/>
              <a:t>Mi szén két változatának a neve?</a:t>
            </a:r>
          </a:p>
          <a:p>
            <a:pPr marL="0" indent="0">
              <a:buNone/>
            </a:pPr>
            <a:r>
              <a:rPr lang="hu-HU" dirty="0" smtClean="0"/>
              <a:t>Gyémánt és a grafit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379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Hány atomos molekulákból állnak?</a:t>
            </a:r>
          </a:p>
          <a:p>
            <a:pPr marL="0" indent="0">
              <a:buNone/>
            </a:pPr>
            <a:r>
              <a:rPr lang="hu-HU" dirty="0" smtClean="0"/>
              <a:t>Nincs molekula, atomrácsot hoznak létre. </a:t>
            </a:r>
          </a:p>
          <a:p>
            <a:pPr marL="0" indent="0">
              <a:buNone/>
            </a:pPr>
            <a:r>
              <a:rPr lang="hu-HU" dirty="0" smtClean="0"/>
              <a:t>Atomrácsos kristályok: végtelen sok atom, szabályos rendben, kovalens kötéssel összekapcsolódva.</a:t>
            </a:r>
          </a:p>
          <a:p>
            <a:pPr marL="0" indent="0">
              <a:buNone/>
            </a:pPr>
            <a:r>
              <a:rPr lang="hu-HU" dirty="0" smtClean="0"/>
              <a:t>Mi a különbség a gyémánt és a grafit között?</a:t>
            </a:r>
          </a:p>
          <a:p>
            <a:pPr marL="0" indent="0">
              <a:buNone/>
            </a:pPr>
            <a:r>
              <a:rPr lang="hu-HU" dirty="0" smtClean="0"/>
              <a:t>Gyémánt: Szabályos tetraéderes atomrács </a:t>
            </a:r>
          </a:p>
          <a:p>
            <a:pPr marL="0" indent="0">
              <a:buNone/>
            </a:pPr>
            <a:r>
              <a:rPr lang="hu-HU" dirty="0" smtClean="0"/>
              <a:t>Grafit: réteges atomrács</a:t>
            </a:r>
          </a:p>
          <a:p>
            <a:pPr marL="0" indent="0">
              <a:buNone/>
            </a:pPr>
            <a:r>
              <a:rPr lang="hu-HU" dirty="0" smtClean="0"/>
              <a:t>Mivel jelöljük az atomrácsos elemeket?</a:t>
            </a:r>
          </a:p>
          <a:p>
            <a:pPr marL="0" indent="0">
              <a:buNone/>
            </a:pPr>
            <a:r>
              <a:rPr lang="hu-HU" dirty="0" smtClean="0"/>
              <a:t>Vegyjellel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870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Miből állnak a vegyületmolekulák?</a:t>
            </a:r>
          </a:p>
          <a:p>
            <a:pPr marL="0" indent="0">
              <a:buNone/>
            </a:pPr>
            <a:r>
              <a:rPr lang="hu-HU" dirty="0" smtClean="0"/>
              <a:t>Különböző </a:t>
            </a:r>
            <a:r>
              <a:rPr lang="hu-HU" dirty="0" err="1" smtClean="0"/>
              <a:t>nemfém</a:t>
            </a:r>
            <a:r>
              <a:rPr lang="hu-HU" dirty="0" smtClean="0"/>
              <a:t> atomok kapcsolódnak össze.</a:t>
            </a:r>
          </a:p>
          <a:p>
            <a:pPr marL="0" indent="0">
              <a:buNone/>
            </a:pPr>
            <a:r>
              <a:rPr lang="hu-HU" dirty="0" smtClean="0"/>
              <a:t>Milyen kémiai kötéssel kapcsolódnak az atomok? </a:t>
            </a:r>
          </a:p>
          <a:p>
            <a:pPr marL="0" indent="0">
              <a:buNone/>
            </a:pPr>
            <a:r>
              <a:rPr lang="hu-HU" dirty="0" smtClean="0"/>
              <a:t>Poláris kovalens kötéssel.</a:t>
            </a:r>
          </a:p>
          <a:p>
            <a:pPr marL="0" indent="0">
              <a:buNone/>
            </a:pPr>
            <a:r>
              <a:rPr lang="hu-HU" dirty="0" smtClean="0"/>
              <a:t>Mit jelent a poláris kifejezés?</a:t>
            </a:r>
          </a:p>
          <a:p>
            <a:pPr marL="0" indent="0">
              <a:buNone/>
            </a:pPr>
            <a:r>
              <a:rPr lang="hu-HU" dirty="0" smtClean="0"/>
              <a:t>Az egyik atom jobban vonzza a közös elektronpárt mint a másik atom, poláris=töltéseltolódás.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784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403</Words>
  <Application>Microsoft Office PowerPoint</Application>
  <PresentationFormat>Diavetítés a képernyőre (4:3 oldalarány)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Részösszefoglalás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Részősszefoglalás</dc:title>
  <dc:creator>vrstefi</dc:creator>
  <cp:lastModifiedBy>vrstefi</cp:lastModifiedBy>
  <cp:revision>11</cp:revision>
  <dcterms:created xsi:type="dcterms:W3CDTF">2016-04-14T16:46:45Z</dcterms:created>
  <dcterms:modified xsi:type="dcterms:W3CDTF">2016-04-14T18:16:54Z</dcterms:modified>
</cp:coreProperties>
</file>