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924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930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588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613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75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49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45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09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35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40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32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E2DE-CA61-4767-B423-8144F8828636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6EA1A-E1FE-4F17-B7E0-C176823E9AF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264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</p:spPr>
        <p:txBody>
          <a:bodyPr/>
          <a:lstStyle/>
          <a:p>
            <a:r>
              <a:rPr lang="hu-HU" dirty="0" smtClean="0"/>
              <a:t>Egy elem és egy vegyület összehasonlítása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711" y="4640957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69382"/>
            <a:ext cx="2095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28889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38475"/>
            <a:ext cx="17335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70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Milyen módon ismerjük fel a fizikai tulajdonságokat?</a:t>
            </a:r>
          </a:p>
          <a:p>
            <a:pPr marL="0" indent="0">
              <a:buNone/>
            </a:pPr>
            <a:r>
              <a:rPr lang="hu-HU" dirty="0" smtClean="0"/>
              <a:t>Érzékszervekkel és méréssel.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Sorolj fel mindegyik megismerési módra hármat!</a:t>
            </a:r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Hogyan ismerhetjük meg az anyag kémiai tulajdonságát?</a:t>
            </a:r>
          </a:p>
          <a:p>
            <a:pPr marL="0" indent="0">
              <a:buNone/>
            </a:pPr>
            <a:r>
              <a:rPr lang="hu-HU" dirty="0" smtClean="0"/>
              <a:t>Kísérlettel, új anyag keletkezik.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46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Hasonlítsuk össze a magnézium (Mg) és a hipermangán, kémiai neve kálium-permanganát (KMnO</a:t>
            </a:r>
            <a:r>
              <a:rPr lang="hu-HU" baseline="-25000" dirty="0" smtClean="0"/>
              <a:t>4</a:t>
            </a:r>
            <a:r>
              <a:rPr lang="hu-HU" dirty="0" smtClean="0"/>
              <a:t>) </a:t>
            </a:r>
            <a:r>
              <a:rPr lang="hu-HU" u="sng" dirty="0" smtClean="0"/>
              <a:t>fizikai</a:t>
            </a:r>
            <a:r>
              <a:rPr lang="hu-HU" dirty="0" smtClean="0"/>
              <a:t> tulajdonságait!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85697"/>
              </p:ext>
            </p:extLst>
          </p:nvPr>
        </p:nvGraphicFramePr>
        <p:xfrm>
          <a:off x="611560" y="2276872"/>
          <a:ext cx="7992888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Magnézium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Kálium-permanganát</a:t>
                      </a:r>
                    </a:p>
                    <a:p>
                      <a:r>
                        <a:rPr lang="hu-HU" dirty="0" smtClean="0"/>
                        <a:t>hipermangán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Színe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Szaga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Halmazállapota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Olvadás és</a:t>
                      </a:r>
                      <a:r>
                        <a:rPr lang="hu-HU" baseline="0" dirty="0" smtClean="0"/>
                        <a:t> forráspontja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650 </a:t>
                      </a:r>
                      <a:r>
                        <a:rPr lang="hu-HU" baseline="30000" dirty="0" smtClean="0"/>
                        <a:t>0</a:t>
                      </a:r>
                      <a:r>
                        <a:rPr lang="hu-HU" dirty="0" smtClean="0"/>
                        <a:t>C      1107 </a:t>
                      </a:r>
                      <a:r>
                        <a:rPr lang="hu-HU" baseline="30000" dirty="0" smtClean="0"/>
                        <a:t>0</a:t>
                      </a:r>
                      <a:r>
                        <a:rPr lang="hu-HU" dirty="0" smtClean="0"/>
                        <a:t>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Majd kipróbáljuk!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Vízben oldódik-e?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Próbáljuk ki!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Próbáljuk ki!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Sűrűsége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1,74 g/cm </a:t>
                      </a:r>
                      <a:r>
                        <a:rPr lang="hu-HU" baseline="30000" dirty="0" smtClean="0"/>
                        <a:t>3</a:t>
                      </a:r>
                      <a:endParaRPr lang="hu-HU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2,71 g/cm </a:t>
                      </a:r>
                      <a:r>
                        <a:rPr lang="hu-HU" baseline="30000" dirty="0" smtClean="0"/>
                        <a:t>3</a:t>
                      </a:r>
                      <a:endParaRPr lang="hu-HU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megmunkálhatósága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6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544053"/>
              </p:ext>
            </p:extLst>
          </p:nvPr>
        </p:nvGraphicFramePr>
        <p:xfrm>
          <a:off x="457200" y="765173"/>
          <a:ext cx="8229600" cy="45360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80498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Magnézium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Kálium-permanganát</a:t>
                      </a:r>
                    </a:p>
                    <a:p>
                      <a:r>
                        <a:rPr lang="hu-HU" dirty="0" smtClean="0"/>
                        <a:t>hipermangán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Színe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Ezüstszürke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lilásszürke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Szaga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szagtalan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szagtalan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Halmazállapota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szilárd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szilárd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Olvadás és</a:t>
                      </a:r>
                      <a:r>
                        <a:rPr lang="hu-HU" baseline="0" dirty="0" smtClean="0"/>
                        <a:t> forráspontja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650 </a:t>
                      </a:r>
                      <a:r>
                        <a:rPr lang="hu-HU" baseline="30000" dirty="0" smtClean="0"/>
                        <a:t>0</a:t>
                      </a:r>
                      <a:r>
                        <a:rPr lang="hu-HU" dirty="0" smtClean="0"/>
                        <a:t>C      1107 </a:t>
                      </a:r>
                      <a:r>
                        <a:rPr lang="hu-HU" baseline="30000" dirty="0" smtClean="0"/>
                        <a:t>0</a:t>
                      </a:r>
                      <a:r>
                        <a:rPr lang="hu-HU" dirty="0" smtClean="0"/>
                        <a:t>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Majd kipróbáljuk!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Vízben oldódik-e?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jól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Sűrűsége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1,74 g/cm </a:t>
                      </a:r>
                      <a:r>
                        <a:rPr lang="hu-HU" baseline="30000" dirty="0" smtClean="0"/>
                        <a:t>3</a:t>
                      </a:r>
                      <a:endParaRPr lang="hu-HU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2,71 g/cm </a:t>
                      </a:r>
                      <a:r>
                        <a:rPr lang="hu-HU" baseline="30000" dirty="0" smtClean="0"/>
                        <a:t>3</a:t>
                      </a:r>
                      <a:endParaRPr lang="hu-HU" baseline="30000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megmunkálhatósága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</a:t>
                      </a:r>
                      <a:endParaRPr lang="hu-HU" dirty="0"/>
                    </a:p>
                  </a:txBody>
                  <a:tcPr/>
                </a:tc>
              </a:tr>
              <a:tr h="466381">
                <a:tc>
                  <a:txBody>
                    <a:bodyPr/>
                    <a:lstStyle/>
                    <a:p>
                      <a:r>
                        <a:rPr lang="hu-HU" dirty="0" smtClean="0"/>
                        <a:t>egyéb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Vezeti az áramot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Porrá törhető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9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Hasonlítsuk össze a magnézium (Mg) és a hipermangán, kémiai neve kálium-permanganát (KMnO</a:t>
            </a:r>
            <a:r>
              <a:rPr lang="hu-HU" baseline="-25000" dirty="0" smtClean="0"/>
              <a:t>4</a:t>
            </a:r>
            <a:r>
              <a:rPr lang="hu-HU" dirty="0" smtClean="0"/>
              <a:t>) </a:t>
            </a:r>
            <a:r>
              <a:rPr lang="hu-HU" u="sng" dirty="0" smtClean="0"/>
              <a:t>kémiai</a:t>
            </a:r>
            <a:r>
              <a:rPr lang="hu-HU" dirty="0" smtClean="0"/>
              <a:t> tulajdonságait!</a:t>
            </a:r>
          </a:p>
          <a:p>
            <a:pPr marL="0" indent="0">
              <a:buNone/>
            </a:pPr>
            <a:r>
              <a:rPr lang="hu-HU" dirty="0" smtClean="0"/>
              <a:t>1.Kísérlet!</a:t>
            </a:r>
          </a:p>
          <a:p>
            <a:pPr marL="0" indent="0">
              <a:buNone/>
            </a:pPr>
            <a:r>
              <a:rPr lang="hu-HU" dirty="0" smtClean="0"/>
              <a:t>Éghető-e a Mg?</a:t>
            </a:r>
          </a:p>
          <a:p>
            <a:pPr marL="0" indent="0">
              <a:buNone/>
            </a:pPr>
            <a:r>
              <a:rPr lang="hu-HU" dirty="0" smtClean="0"/>
              <a:t>Megfigyelés:</a:t>
            </a:r>
          </a:p>
          <a:p>
            <a:pPr marL="0" indent="0">
              <a:buNone/>
            </a:pPr>
            <a:r>
              <a:rPr lang="hu-HU" dirty="0" smtClean="0"/>
              <a:t>Vakító lánggal ég. Fehér por keletkezett.</a:t>
            </a:r>
          </a:p>
          <a:p>
            <a:pPr marL="0" indent="0">
              <a:buNone/>
            </a:pPr>
            <a:r>
              <a:rPr lang="hu-HU" dirty="0" smtClean="0"/>
              <a:t>Magyarázat: </a:t>
            </a:r>
          </a:p>
          <a:p>
            <a:pPr marL="0" indent="0">
              <a:buNone/>
            </a:pPr>
            <a:r>
              <a:rPr lang="hu-HU" dirty="0" smtClean="0"/>
              <a:t>Magnézium + oxigén -&gt; magnézium-oxid</a:t>
            </a:r>
          </a:p>
          <a:p>
            <a:pPr marL="0" indent="0">
              <a:buNone/>
            </a:pPr>
            <a:r>
              <a:rPr lang="hu-HU" dirty="0" smtClean="0"/>
              <a:t>Tulajdonság: A magnézium éghető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338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Az ilyen típusú reakció egyesülés.</a:t>
            </a:r>
          </a:p>
          <a:p>
            <a:pPr marL="0" indent="0">
              <a:buNone/>
            </a:pPr>
            <a:r>
              <a:rPr lang="hu-HU" u="sng" dirty="0" smtClean="0"/>
              <a:t>Egyesülés</a:t>
            </a:r>
            <a:r>
              <a:rPr lang="hu-HU" dirty="0" smtClean="0"/>
              <a:t>: két, vagy több anyagból egy új anyag keletkezik.</a:t>
            </a:r>
          </a:p>
          <a:p>
            <a:pPr marL="0" indent="0">
              <a:buNone/>
            </a:pPr>
            <a:r>
              <a:rPr lang="hu-HU" dirty="0" smtClean="0"/>
              <a:t>2. Kísérlet</a:t>
            </a:r>
          </a:p>
          <a:p>
            <a:pPr marL="0" indent="0">
              <a:buNone/>
            </a:pPr>
            <a:r>
              <a:rPr lang="hu-HU" dirty="0" smtClean="0"/>
              <a:t>Hevítsük a kémcsőben a KMnO</a:t>
            </a:r>
            <a:r>
              <a:rPr lang="hu-HU" baseline="-25000" dirty="0" smtClean="0"/>
              <a:t>4</a:t>
            </a:r>
            <a:r>
              <a:rPr lang="hu-HU" dirty="0" smtClean="0"/>
              <a:t> –</a:t>
            </a:r>
            <a:r>
              <a:rPr lang="hu-HU" dirty="0" err="1" smtClean="0"/>
              <a:t>ot</a:t>
            </a:r>
            <a:r>
              <a:rPr lang="hu-HU" dirty="0" smtClean="0"/>
              <a:t>, majd öntsük vízbe a keletkezett anyagot. </a:t>
            </a:r>
          </a:p>
          <a:p>
            <a:pPr marL="0" indent="0">
              <a:buNone/>
            </a:pPr>
            <a:r>
              <a:rPr lang="hu-HU" dirty="0" smtClean="0"/>
              <a:t>Megolvad?</a:t>
            </a:r>
          </a:p>
          <a:p>
            <a:pPr marL="0" indent="0">
              <a:buNone/>
            </a:pPr>
            <a:r>
              <a:rPr lang="hu-HU" dirty="0" smtClean="0"/>
              <a:t>Megfigyelés: </a:t>
            </a:r>
          </a:p>
          <a:p>
            <a:pPr marL="0" indent="0">
              <a:buNone/>
            </a:pPr>
            <a:r>
              <a:rPr lang="hu-HU" dirty="0" smtClean="0"/>
              <a:t>Hevítés hatására nem olvad meg, sercegő hangot ad. Parázsló gyújtópálca lángra lobban.</a:t>
            </a:r>
          </a:p>
          <a:p>
            <a:pPr marL="0" indent="0">
              <a:buNone/>
            </a:pPr>
            <a:r>
              <a:rPr lang="hu-HU" dirty="0" smtClean="0"/>
              <a:t>A keletkezett anyagok egyike oldódik, másik nem.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660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Magyarázat:</a:t>
            </a:r>
          </a:p>
          <a:p>
            <a:pPr marL="0" indent="0">
              <a:buNone/>
            </a:pPr>
            <a:r>
              <a:rPr lang="hu-HU" dirty="0" smtClean="0"/>
              <a:t>Kálium-permanganát -&gt;oxigén + zöld, vízben oldódó + fekete vízben nem oldódó anyag</a:t>
            </a:r>
          </a:p>
          <a:p>
            <a:pPr marL="0" indent="0">
              <a:buNone/>
            </a:pPr>
            <a:r>
              <a:rPr lang="hu-HU" dirty="0" smtClean="0"/>
              <a:t>Fizikai tulajdonság: KMnO</a:t>
            </a:r>
            <a:r>
              <a:rPr lang="hu-HU" baseline="-25000" dirty="0" smtClean="0"/>
              <a:t>4  </a:t>
            </a:r>
            <a:r>
              <a:rPr lang="hu-HU" dirty="0" smtClean="0"/>
              <a:t>hő hatására nem lesz folyékony halmazállapotú</a:t>
            </a:r>
          </a:p>
          <a:p>
            <a:pPr marL="0" indent="0">
              <a:buNone/>
            </a:pPr>
            <a:r>
              <a:rPr lang="hu-HU" dirty="0" smtClean="0"/>
              <a:t>Kémiai tulajdonság: a KMnO</a:t>
            </a:r>
            <a:r>
              <a:rPr lang="hu-HU" baseline="-25000" dirty="0" smtClean="0"/>
              <a:t>4 </a:t>
            </a:r>
            <a:r>
              <a:rPr lang="hu-HU" dirty="0" smtClean="0"/>
              <a:t>hő hatására elbomlik, új anyagok keletkeztek.</a:t>
            </a:r>
          </a:p>
          <a:p>
            <a:pPr marL="0" indent="0">
              <a:buNone/>
            </a:pPr>
            <a:r>
              <a:rPr lang="hu-HU" u="sng" dirty="0" smtClean="0"/>
              <a:t>Bomlás</a:t>
            </a:r>
            <a:r>
              <a:rPr lang="hu-HU" dirty="0" smtClean="0"/>
              <a:t>: egy anyagból két, vagy több anyag keletkezik.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64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fizikai és kémiai változások energiaváltozással is járnak.</a:t>
            </a:r>
          </a:p>
          <a:p>
            <a:pPr marL="0" indent="0">
              <a:buNone/>
            </a:pPr>
            <a:r>
              <a:rPr lang="hu-HU" dirty="0" smtClean="0"/>
              <a:t>Mind a két kísérlet energiaváltozással is járt.</a:t>
            </a:r>
          </a:p>
          <a:p>
            <a:pPr marL="0" indent="0">
              <a:buNone/>
            </a:pPr>
            <a:r>
              <a:rPr lang="hu-HU" dirty="0" smtClean="0"/>
              <a:t>Exoterm: Hő (energia, fény) szabadul fel a kémiai változás során.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Endoterm: Hő elnyelő folyamat.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86250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59088"/>
            <a:ext cx="15240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20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 egyesülés, bomlás, exoterm, endoterm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Milyen folyatnak neveznéd a cukor hevítését kémcsőben?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Milyen folyatnak neveznéd a </a:t>
            </a:r>
            <a:r>
              <a:rPr lang="hu-HU" dirty="0" smtClean="0"/>
              <a:t>cukor égetését?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Hf</a:t>
            </a:r>
            <a:r>
              <a:rPr lang="hu-HU" dirty="0" smtClean="0"/>
              <a:t>: Mf: </a:t>
            </a:r>
            <a:r>
              <a:rPr lang="hu-HU" smtClean="0"/>
              <a:t>21-22 oldal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74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364</Words>
  <Application>Microsoft Office PowerPoint</Application>
  <PresentationFormat>Diavetítés a képernyőre (4:3 oldalarány)</PresentationFormat>
  <Paragraphs>85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Egy elem és egy vegyület összehasonlítása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 elem és egy vegyület összehasonlítása</dc:title>
  <dc:creator>vrstefi</dc:creator>
  <cp:lastModifiedBy>vrstefi</cp:lastModifiedBy>
  <cp:revision>15</cp:revision>
  <dcterms:created xsi:type="dcterms:W3CDTF">2015-10-13T14:48:46Z</dcterms:created>
  <dcterms:modified xsi:type="dcterms:W3CDTF">2015-10-21T10:57:13Z</dcterms:modified>
</cp:coreProperties>
</file>