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211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779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156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00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06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65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933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9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363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129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49AB-FDA4-4567-8156-900C196EA23E}" type="datetimeFigureOut">
              <a:rPr lang="hu-HU" smtClean="0"/>
              <a:t>2015.11.02.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6B29-4A8F-4FF3-BC6A-0AE86B52130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645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KHQ9GXyYlA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0vFJCvQGXE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S9jYrLDM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Melyik két anyag tulajdonságait hasonlítottuk össze a múlt órán?</a:t>
            </a:r>
          </a:p>
          <a:p>
            <a:pPr marL="0" indent="0">
              <a:buNone/>
            </a:pPr>
            <a:r>
              <a:rPr lang="hu-HU" dirty="0" smtClean="0"/>
              <a:t>Soroljátok fel a legfontosabb fizikai tulajdonságaikat!</a:t>
            </a:r>
          </a:p>
          <a:p>
            <a:pPr marL="0" indent="0">
              <a:buNone/>
            </a:pPr>
            <a:r>
              <a:rPr lang="hu-HU" dirty="0" smtClean="0"/>
              <a:t>Mi történik a két anyaggal melegítés hatására?</a:t>
            </a:r>
          </a:p>
          <a:p>
            <a:pPr marL="0" indent="0">
              <a:buNone/>
            </a:pPr>
            <a:r>
              <a:rPr lang="hu-HU" dirty="0" smtClean="0"/>
              <a:t>Hogy nevezzük a KMnO</a:t>
            </a:r>
            <a:r>
              <a:rPr lang="hu-HU" baseline="-25000" dirty="0" smtClean="0"/>
              <a:t>4</a:t>
            </a:r>
            <a:r>
              <a:rPr lang="hu-HU" dirty="0" smtClean="0"/>
              <a:t> melegítés hatására bekövetkező változást?</a:t>
            </a:r>
          </a:p>
          <a:p>
            <a:pPr marL="0" indent="0">
              <a:buNone/>
            </a:pPr>
            <a:r>
              <a:rPr lang="hu-HU" dirty="0" smtClean="0"/>
              <a:t>Hogy nevezzük a Mg égése során bekövetkező változást?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10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Szilárd	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olvadás</a:t>
            </a:r>
            <a:r>
              <a:rPr lang="hu-HU" dirty="0" smtClean="0"/>
              <a:t>		folyékony</a:t>
            </a:r>
          </a:p>
          <a:p>
            <a:pPr marL="0" indent="0">
              <a:buNone/>
            </a:pPr>
            <a:r>
              <a:rPr lang="hu-HU" dirty="0" smtClean="0"/>
              <a:t>Folyékony	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párolgás</a:t>
            </a:r>
            <a:r>
              <a:rPr lang="hu-HU" dirty="0" smtClean="0"/>
              <a:t>		gáz		</a:t>
            </a:r>
          </a:p>
          <a:p>
            <a:pPr marL="0" indent="0">
              <a:buNone/>
            </a:pPr>
            <a:r>
              <a:rPr lang="hu-HU" dirty="0" smtClean="0"/>
              <a:t>Folyékony	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forrás</a:t>
            </a:r>
            <a:r>
              <a:rPr lang="hu-HU" dirty="0" smtClean="0"/>
              <a:t>		gáz </a:t>
            </a:r>
          </a:p>
          <a:p>
            <a:pPr marL="0" indent="0">
              <a:buNone/>
            </a:pPr>
            <a:r>
              <a:rPr lang="hu-HU" dirty="0" smtClean="0"/>
              <a:t>Gáz		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lecsapódás</a:t>
            </a:r>
            <a:r>
              <a:rPr lang="hu-HU" dirty="0" smtClean="0"/>
              <a:t>		folyékony</a:t>
            </a:r>
          </a:p>
          <a:p>
            <a:pPr marL="0" indent="0">
              <a:buNone/>
            </a:pPr>
            <a:r>
              <a:rPr lang="hu-HU" dirty="0" smtClean="0"/>
              <a:t>Folyékony	</a:t>
            </a:r>
            <a:r>
              <a:rPr lang="hu-HU" dirty="0" smtClean="0">
                <a:solidFill>
                  <a:schemeClr val="accent5">
                    <a:lumMod val="75000"/>
                  </a:schemeClr>
                </a:solidFill>
              </a:rPr>
              <a:t>fagyás</a:t>
            </a:r>
            <a:r>
              <a:rPr lang="hu-HU" dirty="0" smtClean="0"/>
              <a:t>		szilárd</a:t>
            </a:r>
          </a:p>
          <a:p>
            <a:pPr marL="0" indent="0">
              <a:buNone/>
            </a:pPr>
            <a:r>
              <a:rPr lang="hu-HU" dirty="0" smtClean="0"/>
              <a:t>	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97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Melyik jelenséget látod?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Hány fok a jég olvadáspontja? </a:t>
            </a:r>
            <a:r>
              <a:rPr lang="hu-HU" dirty="0" smtClean="0">
                <a:solidFill>
                  <a:srgbClr val="FF0000"/>
                </a:solidFill>
                <a:hlinkClick r:id="rId2"/>
              </a:rPr>
              <a:t>film</a:t>
            </a: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Olvadás: szilárdból folyékony halmazállapot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038350"/>
            <a:ext cx="59912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0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Hány Celsius fok a víz fagyáspontja?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0" y="1916832"/>
            <a:ext cx="835050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043608" y="558924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Fagyás: folyékonyból szilárd halmazállapot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021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22107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 a párolgás? </a:t>
            </a:r>
            <a:r>
              <a:rPr lang="hu-HU" dirty="0" smtClean="0">
                <a:solidFill>
                  <a:srgbClr val="FF0000"/>
                </a:solidFill>
                <a:hlinkClick r:id="rId2"/>
              </a:rPr>
              <a:t>film</a:t>
            </a: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Párolgás:Hő hatására megnő a részecskék mozgása és egyes részecskék a légtérbe jutnak. (gőz)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 a forrás?</a:t>
            </a:r>
          </a:p>
          <a:p>
            <a:pPr marL="0" indent="0">
              <a:buNone/>
            </a:pPr>
            <a:r>
              <a:rPr lang="hu-HU" dirty="0" smtClean="0"/>
              <a:t>Forrás:A hőmérséklet eléri az anyag forráspontját, a folyadék belsejében is gőzzé alakul az anyag.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81127"/>
            <a:ext cx="7027586" cy="187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67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Hány Celsius fokon forr a víz?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Mikor csapódik le a gőz?</a:t>
            </a: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Lecsapódás:gázból folyékony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46564"/>
            <a:ext cx="3498304" cy="349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52" y="2924944"/>
            <a:ext cx="376049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9162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4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Szublimáció:</a:t>
            </a:r>
          </a:p>
          <a:p>
            <a:pPr marL="0" indent="0">
              <a:buNone/>
            </a:pPr>
            <a:r>
              <a:rPr lang="hu-HU" dirty="0" smtClean="0"/>
              <a:t>Szilárd	</a:t>
            </a:r>
            <a:r>
              <a:rPr lang="hu-HU" dirty="0"/>
              <a:t> </a:t>
            </a:r>
            <a:r>
              <a:rPr lang="hu-HU" dirty="0" smtClean="0">
                <a:solidFill>
                  <a:schemeClr val="accent1"/>
                </a:solidFill>
              </a:rPr>
              <a:t>Szublimáció</a:t>
            </a:r>
            <a:r>
              <a:rPr lang="hu-HU" dirty="0" smtClean="0"/>
              <a:t>	gáz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Szublimáció: szilárd halmazállapotból, folyadék halmazállapot kihagyásával gáz halmazállapotú lesz az anyag.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1905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2505075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feliratnak 3"/>
          <p:cNvSpPr/>
          <p:nvPr/>
        </p:nvSpPr>
        <p:spPr>
          <a:xfrm>
            <a:off x="827584" y="3795539"/>
            <a:ext cx="1368152" cy="713581"/>
          </a:xfrm>
          <a:prstGeom prst="wedgeEllipseCallout">
            <a:avLst>
              <a:gd name="adj1" fmla="val -25896"/>
              <a:gd name="adj2" fmla="val -96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mentol</a:t>
            </a:r>
            <a:endParaRPr lang="hu-HU" dirty="0"/>
          </a:p>
        </p:txBody>
      </p:sp>
      <p:sp>
        <p:nvSpPr>
          <p:cNvPr id="5" name="Ellipszis feliratnak 4"/>
          <p:cNvSpPr/>
          <p:nvPr/>
        </p:nvSpPr>
        <p:spPr>
          <a:xfrm>
            <a:off x="2771800" y="1924371"/>
            <a:ext cx="1584176" cy="660251"/>
          </a:xfrm>
          <a:prstGeom prst="wedgeEllipseCallout">
            <a:avLst>
              <a:gd name="adj1" fmla="val 74494"/>
              <a:gd name="adj2" fmla="val 103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kámfor</a:t>
            </a:r>
            <a:endParaRPr lang="hu-H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8955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95" y="476672"/>
            <a:ext cx="22526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zis feliratnak 5"/>
          <p:cNvSpPr/>
          <p:nvPr/>
        </p:nvSpPr>
        <p:spPr>
          <a:xfrm>
            <a:off x="5236305" y="1538524"/>
            <a:ext cx="1296144" cy="648072"/>
          </a:xfrm>
          <a:prstGeom prst="wedgeEllipseCallout">
            <a:avLst>
              <a:gd name="adj1" fmla="val 122400"/>
              <a:gd name="adj2" fmla="val -28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jód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08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Hf</a:t>
            </a:r>
            <a:r>
              <a:rPr lang="hu-HU" dirty="0" smtClean="0"/>
              <a:t>: TK: 24-26 oldal.</a:t>
            </a:r>
          </a:p>
          <a:p>
            <a:r>
              <a:rPr lang="hu-HU" dirty="0" smtClean="0"/>
              <a:t>Mf:23/1 (nem kell </a:t>
            </a:r>
            <a:r>
              <a:rPr lang="hu-HU" dirty="0" err="1" smtClean="0"/>
              <a:t>kisérletezni</a:t>
            </a:r>
            <a:r>
              <a:rPr lang="hu-HU" dirty="0" smtClean="0"/>
              <a:t>!)</a:t>
            </a:r>
          </a:p>
          <a:p>
            <a:pPr marL="0" indent="0">
              <a:buNone/>
            </a:pPr>
            <a:r>
              <a:rPr lang="hu-HU" dirty="0" smtClean="0"/>
              <a:t>24/2,  Szorgalmi: 3. </a:t>
            </a:r>
          </a:p>
          <a:p>
            <a:r>
              <a:rPr lang="hu-HU" dirty="0" smtClean="0"/>
              <a:t>Házi dolgozat </a:t>
            </a:r>
            <a:r>
              <a:rPr lang="hu-HU" dirty="0" err="1" smtClean="0"/>
              <a:t>PPt</a:t>
            </a:r>
            <a:r>
              <a:rPr lang="hu-HU" dirty="0" smtClean="0"/>
              <a:t> : Hőmérséklet mérés (ki, mikor, mivel)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696744" cy="246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0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fizikai és kémiai változások energiaváltozással is járnak.</a:t>
            </a:r>
          </a:p>
          <a:p>
            <a:pPr marL="0" indent="0">
              <a:buNone/>
            </a:pPr>
            <a:r>
              <a:rPr lang="hu-HU" dirty="0" smtClean="0"/>
              <a:t>Mind a két kísérlet energiaváltozással is járt.</a:t>
            </a:r>
          </a:p>
          <a:p>
            <a:pPr marL="0" indent="0">
              <a:buNone/>
            </a:pPr>
            <a:r>
              <a:rPr lang="hu-HU" dirty="0" smtClean="0"/>
              <a:t>Exoterm: Hő (energia, fény) szabadul fel a kémiai változás során.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Endoterm: Hő (energia) elnyelő folyamat.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1914128" cy="143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84423"/>
            <a:ext cx="2056090" cy="154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8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 egyesülés, bomlás, exoterm, endoterm</a:t>
            </a:r>
          </a:p>
          <a:p>
            <a:pPr marL="0" indent="0">
              <a:buNone/>
            </a:pPr>
            <a:r>
              <a:rPr lang="hu-HU" dirty="0" smtClean="0"/>
              <a:t>Milyen </a:t>
            </a:r>
            <a:r>
              <a:rPr lang="hu-HU" dirty="0" smtClean="0"/>
              <a:t>folya</a:t>
            </a:r>
            <a:r>
              <a:rPr lang="hu-HU" dirty="0" smtClean="0"/>
              <a:t>mat</a:t>
            </a:r>
            <a:r>
              <a:rPr lang="hu-HU" dirty="0" smtClean="0"/>
              <a:t>nak </a:t>
            </a:r>
            <a:r>
              <a:rPr lang="hu-HU" dirty="0" smtClean="0"/>
              <a:t>neveznéd a cukor hevítését kémcsőben?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/>
              <a:t>Milyen </a:t>
            </a:r>
            <a:r>
              <a:rPr lang="hu-HU" dirty="0"/>
              <a:t>folyatnak neveznéd a </a:t>
            </a:r>
            <a:r>
              <a:rPr lang="hu-HU" dirty="0" smtClean="0"/>
              <a:t>cukor égetését?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1110046" cy="181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805" y="2060848"/>
            <a:ext cx="118203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2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hu-HU" dirty="0" smtClean="0"/>
              <a:t>Halmazállapotok, halmazállapot változások</a:t>
            </a:r>
            <a:endParaRPr lang="hu-HU" dirty="0"/>
          </a:p>
        </p:txBody>
      </p:sp>
      <p:pic>
        <p:nvPicPr>
          <p:cNvPr id="1026" name="Picture 2" descr="http://cms.sulinet.hu/get/d/64e3d1a9-5fc9-4eaa-a68c-77668b7622c9/1/7/b/Large/K1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3001"/>
            <a:ext cx="7200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3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43" y="1916832"/>
            <a:ext cx="7465896" cy="491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3567" y="404664"/>
            <a:ext cx="781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 víz az egyetlen anyag, amely mind három halmazállapotban, akár egy helyen is mind három halmazállapotban megtalálható.</a:t>
            </a:r>
            <a:endParaRPr lang="hu-HU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50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Milyen halmazállapotokat ismersz?</a:t>
            </a:r>
          </a:p>
          <a:p>
            <a:pPr marL="0" indent="0">
              <a:buNone/>
            </a:pPr>
            <a:r>
              <a:rPr lang="hu-HU" dirty="0" smtClean="0"/>
              <a:t>Halmazállapotok: szilárd, folyékony, gáz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Milyen halmazállapotú a víz?</a:t>
            </a:r>
          </a:p>
          <a:p>
            <a:pPr marL="0" indent="0">
              <a:buNone/>
            </a:pPr>
            <a:r>
              <a:rPr lang="hu-HU" dirty="0" smtClean="0"/>
              <a:t>Az anyagok halmazállapotát 25 </a:t>
            </a:r>
            <a:r>
              <a:rPr lang="hu-HU" baseline="30000" dirty="0" smtClean="0"/>
              <a:t>0</a:t>
            </a:r>
            <a:r>
              <a:rPr lang="hu-HU" dirty="0" smtClean="0"/>
              <a:t> C-on, légköri nyomáson adjuk meg.</a:t>
            </a:r>
          </a:p>
          <a:p>
            <a:pPr marL="0" indent="0">
              <a:buNone/>
            </a:pPr>
            <a:r>
              <a:rPr lang="hu-HU" dirty="0" smtClean="0"/>
              <a:t>A halmazállapotot a részecskék közötti kölcsönhatás határozza meg.</a:t>
            </a:r>
          </a:p>
          <a:p>
            <a:pPr marL="0" indent="0">
              <a:buNone/>
            </a:pPr>
            <a:r>
              <a:rPr lang="hu-HU" dirty="0" smtClean="0">
                <a:hlinkClick r:id="rId2"/>
              </a:rPr>
              <a:t>Film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609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138238"/>
            <a:ext cx="81534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83568" y="60212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Töltsd ki a feladatlapot!</a:t>
            </a:r>
            <a:endParaRPr lang="hu-HU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38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12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Milyen halmazállapot-változásokat ismertek?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FF0000"/>
                </a:solidFill>
              </a:rPr>
              <a:t>Írd be a megfelelő fogalmat!</a:t>
            </a:r>
          </a:p>
          <a:p>
            <a:pPr marL="0" indent="0">
              <a:buNone/>
            </a:pPr>
            <a:r>
              <a:rPr lang="hu-HU" dirty="0" smtClean="0"/>
              <a:t>Szilárd			folyékony</a:t>
            </a:r>
          </a:p>
          <a:p>
            <a:pPr marL="0" indent="0">
              <a:buNone/>
            </a:pPr>
            <a:r>
              <a:rPr lang="hu-HU" dirty="0" smtClean="0"/>
              <a:t>Folyékony			gáz		</a:t>
            </a:r>
          </a:p>
          <a:p>
            <a:pPr marL="0" indent="0">
              <a:buNone/>
            </a:pPr>
            <a:r>
              <a:rPr lang="hu-HU" dirty="0" smtClean="0"/>
              <a:t>Folyékony			gáz </a:t>
            </a:r>
          </a:p>
          <a:p>
            <a:pPr marL="0" indent="0">
              <a:buNone/>
            </a:pPr>
            <a:r>
              <a:rPr lang="hu-HU" dirty="0" smtClean="0"/>
              <a:t>Gáz				folyékony</a:t>
            </a:r>
          </a:p>
          <a:p>
            <a:pPr marL="0" indent="0">
              <a:buNone/>
            </a:pPr>
            <a:r>
              <a:rPr lang="hu-HU" dirty="0" smtClean="0"/>
              <a:t>Folyékony			szilárd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 smtClean="0">
                <a:hlinkClick r:id="rId2" action="ppaction://hlinksldjump"/>
              </a:rPr>
              <a:t>Vissza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95536" y="33265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HALMAZÁLLAPOT-VÁLTOZÁSOK</a:t>
            </a:r>
            <a:endParaRPr lang="hu-HU" sz="36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2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309</Words>
  <Application>Microsoft Office PowerPoint</Application>
  <PresentationFormat>Diavetítés a képernyőre (4:3 oldalarány)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PowerPoint bemutató</vt:lpstr>
      <vt:lpstr>PowerPoint bemutató</vt:lpstr>
      <vt:lpstr>PowerPoint bemutató</vt:lpstr>
      <vt:lpstr>Halmazállapotok, halmazállapot változások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vrstefi</dc:creator>
  <cp:lastModifiedBy>vrstefi</cp:lastModifiedBy>
  <cp:revision>20</cp:revision>
  <dcterms:created xsi:type="dcterms:W3CDTF">2015-10-19T14:33:19Z</dcterms:created>
  <dcterms:modified xsi:type="dcterms:W3CDTF">2015-11-02T12:28:53Z</dcterms:modified>
</cp:coreProperties>
</file>