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3" r:id="rId6"/>
    <p:sldId id="258" r:id="rId7"/>
    <p:sldId id="262" r:id="rId8"/>
    <p:sldId id="261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AD7-B208-4B38-A952-B6EC0B9F9547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2498-7E82-44A0-AAD7-A2D96C30B3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AD7-B208-4B38-A952-B6EC0B9F9547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2498-7E82-44A0-AAD7-A2D96C30B3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AD7-B208-4B38-A952-B6EC0B9F9547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2498-7E82-44A0-AAD7-A2D96C30B3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AD7-B208-4B38-A952-B6EC0B9F9547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2498-7E82-44A0-AAD7-A2D96C30B3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AD7-B208-4B38-A952-B6EC0B9F9547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2498-7E82-44A0-AAD7-A2D96C30B3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AD7-B208-4B38-A952-B6EC0B9F9547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2498-7E82-44A0-AAD7-A2D96C30B3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AD7-B208-4B38-A952-B6EC0B9F9547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2498-7E82-44A0-AAD7-A2D96C30B3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AD7-B208-4B38-A952-B6EC0B9F9547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2498-7E82-44A0-AAD7-A2D96C30B3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AD7-B208-4B38-A952-B6EC0B9F9547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2498-7E82-44A0-AAD7-A2D96C30B3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AD7-B208-4B38-A952-B6EC0B9F9547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2498-7E82-44A0-AAD7-A2D96C30B3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AD7-B208-4B38-A952-B6EC0B9F9547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2498-7E82-44A0-AAD7-A2D96C30B30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B7AD7-B208-4B38-A952-B6EC0B9F9547}" type="datetimeFigureOut">
              <a:rPr lang="hu-HU" smtClean="0"/>
              <a:t>2014.03.24.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62498-7E82-44A0-AAD7-A2D96C30B30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0034" y="142853"/>
            <a:ext cx="7772400" cy="928694"/>
          </a:xfrm>
        </p:spPr>
        <p:txBody>
          <a:bodyPr/>
          <a:lstStyle/>
          <a:p>
            <a:r>
              <a:rPr lang="hu-HU" dirty="0" smtClean="0"/>
              <a:t>Középkori városok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71736" y="6072206"/>
            <a:ext cx="6400800" cy="785794"/>
          </a:xfrm>
        </p:spPr>
        <p:txBody>
          <a:bodyPr>
            <a:normAutofit fontScale="47500" lnSpcReduction="20000"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>
                <a:solidFill>
                  <a:schemeClr val="tx1"/>
                </a:solidFill>
              </a:rPr>
              <a:t>Készítette: </a:t>
            </a:r>
            <a:r>
              <a:rPr lang="hu-HU" dirty="0" err="1" smtClean="0">
                <a:solidFill>
                  <a:schemeClr val="tx1"/>
                </a:solidFill>
              </a:rPr>
              <a:t>Pirkáné</a:t>
            </a:r>
            <a:r>
              <a:rPr lang="hu-HU" dirty="0" smtClean="0">
                <a:solidFill>
                  <a:schemeClr val="tx1"/>
                </a:solidFill>
              </a:rPr>
              <a:t> Marosi Andrea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28662" y="614364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Carcassonne</a:t>
            </a:r>
            <a:r>
              <a:rPr lang="hu-HU" dirty="0" smtClean="0"/>
              <a:t> (Franciaország)</a:t>
            </a:r>
            <a:endParaRPr lang="hu-HU" dirty="0"/>
          </a:p>
        </p:txBody>
      </p:sp>
      <p:pic>
        <p:nvPicPr>
          <p:cNvPr id="12294" name="Picture 6" descr="Forrás: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035693" cy="4572032"/>
          </a:xfrm>
          <a:prstGeom prst="rect">
            <a:avLst/>
          </a:prstGeom>
          <a:noFill/>
        </p:spPr>
      </p:pic>
      <p:pic>
        <p:nvPicPr>
          <p:cNvPr id="12296" name="Picture 8" descr="Carcassonne  (Franciaország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57861"/>
            <a:ext cx="2143107" cy="2056693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7358050" y="1357298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C</a:t>
            </a:r>
            <a:r>
              <a:rPr lang="hu-HU" sz="1400" dirty="0" err="1" smtClean="0"/>
              <a:t>arcassonse</a:t>
            </a:r>
            <a:endParaRPr lang="hu-HU" sz="1400" dirty="0"/>
          </a:p>
        </p:txBody>
      </p:sp>
      <p:sp>
        <p:nvSpPr>
          <p:cNvPr id="10" name="Folyamatábra: Bekötés 9"/>
          <p:cNvSpPr/>
          <p:nvPr/>
        </p:nvSpPr>
        <p:spPr>
          <a:xfrm>
            <a:off x="8001024" y="1714488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428596" y="1142984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Vár</a:t>
            </a:r>
            <a:r>
              <a:rPr lang="hu-HU" dirty="0" smtClean="0"/>
              <a:t> –a </a:t>
            </a:r>
            <a:r>
              <a:rPr lang="hu-HU" b="1" dirty="0" smtClean="0"/>
              <a:t>kettős</a:t>
            </a:r>
            <a:r>
              <a:rPr lang="hu-HU" dirty="0" smtClean="0"/>
              <a:t> </a:t>
            </a:r>
            <a:r>
              <a:rPr lang="hu-HU" b="1" dirty="0" smtClean="0"/>
              <a:t>fal kerülete </a:t>
            </a:r>
            <a:r>
              <a:rPr lang="hu-HU" dirty="0" smtClean="0"/>
              <a:t>csaknem </a:t>
            </a:r>
            <a:r>
              <a:rPr lang="hu-HU" b="1" dirty="0" smtClean="0"/>
              <a:t>3 km</a:t>
            </a:r>
            <a:r>
              <a:rPr lang="hu-HU" dirty="0" smtClean="0"/>
              <a:t>, a</a:t>
            </a:r>
          </a:p>
          <a:p>
            <a:r>
              <a:rPr lang="hu-HU" dirty="0" smtClean="0"/>
              <a:t>A falakat csaknem </a:t>
            </a:r>
            <a:r>
              <a:rPr lang="hu-HU" b="1" dirty="0" smtClean="0"/>
              <a:t>ötven torony </a:t>
            </a:r>
            <a:r>
              <a:rPr lang="hu-HU" dirty="0" smtClean="0"/>
              <a:t>védelmezi, a külső falon 14, a belsőn 24 palota tornyai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42910" y="57148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 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71472" y="585789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Chateau</a:t>
            </a:r>
            <a:r>
              <a:rPr lang="hu-HU" b="1" dirty="0"/>
              <a:t> </a:t>
            </a:r>
            <a:r>
              <a:rPr lang="hu-HU" b="1" dirty="0" err="1"/>
              <a:t>Comtal</a:t>
            </a:r>
            <a:r>
              <a:rPr lang="hu-HU" dirty="0"/>
              <a:t> – a váron belüli vár, a tornyokkal megerődített bárói kastély</a:t>
            </a:r>
          </a:p>
        </p:txBody>
      </p:sp>
      <p:pic>
        <p:nvPicPr>
          <p:cNvPr id="16390" name="Picture 6" descr="Fájl:Porte Narbonnaise (Cité de Carcassonne, 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952981" cy="3714736"/>
          </a:xfrm>
          <a:prstGeom prst="rect">
            <a:avLst/>
          </a:prstGeom>
          <a:noFill/>
        </p:spPr>
      </p:pic>
      <p:pic>
        <p:nvPicPr>
          <p:cNvPr id="16388" name="Picture 4" descr="Fájl:Carcassonne(France)4.J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17" y="3357538"/>
            <a:ext cx="4667283" cy="3500462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5429256" y="500042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várba </a:t>
            </a:r>
            <a:r>
              <a:rPr lang="hu-HU" dirty="0"/>
              <a:t>két bejáraton lehet </a:t>
            </a:r>
            <a:r>
              <a:rPr lang="hu-HU" dirty="0" smtClean="0"/>
              <a:t>bejutni. A </a:t>
            </a:r>
            <a:r>
              <a:rPr lang="hu-HU" dirty="0"/>
              <a:t>fő forgalom </a:t>
            </a:r>
            <a:r>
              <a:rPr lang="hu-HU" dirty="0" smtClean="0"/>
              <a:t>a </a:t>
            </a:r>
            <a:r>
              <a:rPr lang="hu-HU" dirty="0"/>
              <a:t>keleti oldal hatalmas, megerősített kapuján bonyolódott </a:t>
            </a:r>
            <a:r>
              <a:rPr lang="hu-HU" dirty="0" smtClean="0"/>
              <a:t>le: </a:t>
            </a:r>
            <a:r>
              <a:rPr lang="hu-HU" b="1" dirty="0" err="1"/>
              <a:t>Porte</a:t>
            </a:r>
            <a:r>
              <a:rPr lang="hu-HU" b="1" dirty="0"/>
              <a:t> </a:t>
            </a:r>
            <a:r>
              <a:rPr lang="hu-HU" b="1" dirty="0" err="1"/>
              <a:t>Narbonnaise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ájl:Carcassonne kirche innerhalb der c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620000" cy="571500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357290" y="607220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 </a:t>
            </a:r>
            <a:r>
              <a:rPr lang="hu-HU" dirty="0" smtClean="0"/>
              <a:t>A falakon </a:t>
            </a:r>
            <a:r>
              <a:rPr lang="hu-HU" dirty="0"/>
              <a:t>belül a 11. században épült fel a román templom, amelyet 1096-ban II. Orbán pápa szentelt fel.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kanizsaujsag.hu/up_image/2013%20%C3%A1prilis/2013%20m%C3%A1jus/39_%2520sz%C3%A1m%C3%BA%2520k%C3%A9p%5B1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04290" cy="6471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14414" y="785794"/>
            <a:ext cx="6929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1. Középkori városok születése</a:t>
            </a:r>
          </a:p>
          <a:p>
            <a:endParaRPr lang="hu-HU" dirty="0"/>
          </a:p>
          <a:p>
            <a:pPr marL="342900" indent="-342900">
              <a:buFont typeface="+mj-lt"/>
              <a:buAutoNum type="alphaLcParenR"/>
            </a:pPr>
            <a:r>
              <a:rPr lang="hu-HU" dirty="0" smtClean="0"/>
              <a:t>Római birodalom városainak romjain</a:t>
            </a:r>
          </a:p>
          <a:p>
            <a:pPr marL="342900" indent="-342900">
              <a:buFont typeface="+mj-lt"/>
              <a:buAutoNum type="alphaLcParenR"/>
            </a:pPr>
            <a:r>
              <a:rPr lang="hu-HU" dirty="0" smtClean="0"/>
              <a:t>Kedvező földrajzi fekvésű helyek: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hu-HU" dirty="0" smtClean="0"/>
              <a:t>Folyók átkelőhelye, tengerpart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hu-HU" dirty="0" smtClean="0"/>
              <a:t>Királyi, földesúri, egyházi központok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hu-HU" dirty="0"/>
          </a:p>
          <a:p>
            <a:pPr marL="800100" lvl="1" indent="-342900">
              <a:buFont typeface="Wingdings" pitchFamily="2" charset="2"/>
              <a:buChar char="Ø"/>
            </a:pPr>
            <a:endParaRPr lang="hu-HU" dirty="0" smtClean="0"/>
          </a:p>
          <a:p>
            <a:pPr marL="800100" lvl="1" indent="-342900">
              <a:buFont typeface="Wingdings" pitchFamily="2" charset="2"/>
              <a:buChar char="Ø"/>
            </a:pPr>
            <a:endParaRPr lang="hu-HU" dirty="0" smtClean="0"/>
          </a:p>
          <a:p>
            <a:pPr marL="342900" indent="-342900">
              <a:buAutoNum type="arabicPeriod"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42976" y="2571744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2. Városi kiváltságok</a:t>
            </a:r>
          </a:p>
          <a:p>
            <a:pPr marL="800100" lvl="1" indent="-342900">
              <a:buFont typeface="+mj-lt"/>
              <a:buAutoNum type="alphaLcParenR"/>
            </a:pPr>
            <a:r>
              <a:rPr lang="hu-HU" dirty="0" smtClean="0"/>
              <a:t>Egyösszegű adózás</a:t>
            </a:r>
          </a:p>
          <a:p>
            <a:pPr marL="800100" lvl="1" indent="-342900">
              <a:buFont typeface="+mj-lt"/>
              <a:buAutoNum type="alphaLcParenR"/>
            </a:pPr>
            <a:r>
              <a:rPr lang="hu-HU" dirty="0" smtClean="0"/>
              <a:t>Vásártatás</a:t>
            </a:r>
          </a:p>
          <a:p>
            <a:pPr marL="800100" lvl="1" indent="-342900">
              <a:buFont typeface="+mj-lt"/>
              <a:buAutoNum type="alphaLcParenR"/>
            </a:pPr>
            <a:r>
              <a:rPr lang="hu-HU" dirty="0" smtClean="0"/>
              <a:t>Árumegállító jog: idegen kereskedőknek eladásra kellett kínálni portékájukat</a:t>
            </a:r>
          </a:p>
          <a:p>
            <a:pPr marL="800100" lvl="1" indent="-342900">
              <a:buFont typeface="+mj-lt"/>
              <a:buAutoNum type="alphaLcParenR"/>
            </a:pPr>
            <a:r>
              <a:rPr lang="hu-HU" dirty="0" smtClean="0"/>
              <a:t>Szabadon választottak: bírót, papot, vezetőket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71538" y="4286256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3. </a:t>
            </a:r>
            <a:r>
              <a:rPr lang="hu-HU" b="1" dirty="0" smtClean="0"/>
              <a:t>Városok lakói</a:t>
            </a:r>
            <a:r>
              <a:rPr lang="hu-HU" dirty="0" smtClean="0"/>
              <a:t>: polgárok ( kézművesek és kereskedők)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Azonos mesterséget űző kézművesek céhekbe tömörültek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214414" y="50006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142976" y="4929198"/>
            <a:ext cx="6929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4. </a:t>
            </a:r>
            <a:r>
              <a:rPr lang="hu-HU" b="1" dirty="0" smtClean="0"/>
              <a:t>Céhek élén a mester áll</a:t>
            </a:r>
          </a:p>
          <a:p>
            <a:pPr marL="800100" lvl="1" indent="-342900">
              <a:buFont typeface="+mj-lt"/>
              <a:buAutoNum type="alphaLcParenR"/>
            </a:pPr>
            <a:r>
              <a:rPr lang="hu-HU" dirty="0" smtClean="0"/>
              <a:t>Inasokat és legényeket vet maga mellé</a:t>
            </a:r>
            <a:endParaRPr lang="hu-HU" dirty="0"/>
          </a:p>
          <a:p>
            <a:pPr marL="800100" lvl="1" indent="-342900">
              <a:buFont typeface="+mj-lt"/>
              <a:buAutoNum type="alphaLcParenR"/>
            </a:pPr>
            <a:r>
              <a:rPr lang="hu-HU" dirty="0" smtClean="0"/>
              <a:t>Cél: kiváló minőségű áru előállítása</a:t>
            </a:r>
          </a:p>
          <a:p>
            <a:pPr marL="800100" lvl="1" indent="-342900">
              <a:buFont typeface="+mj-lt"/>
              <a:buAutoNum type="alphaLcParenR"/>
            </a:pPr>
            <a:r>
              <a:rPr lang="hu-HU" dirty="0" smtClean="0"/>
              <a:t>Szigorúan szabályozták a termelést</a:t>
            </a:r>
          </a:p>
          <a:p>
            <a:pPr marL="800100" lvl="1" indent="-342900">
              <a:buFont typeface="+mj-lt"/>
              <a:buAutoNum type="alphaLcParenR"/>
            </a:pPr>
            <a:r>
              <a:rPr lang="hu-HU" dirty="0" smtClean="0"/>
              <a:t>Kontárok” céhen kívüliek nem árusíthatták termékeiket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Városok lakói: polgárok ( kézművesek és kereskedők)</a:t>
            </a:r>
            <a:endParaRPr lang="hu-HU" sz="2400" dirty="0"/>
          </a:p>
        </p:txBody>
      </p:sp>
      <p:pic>
        <p:nvPicPr>
          <p:cNvPr id="15362" name="Picture 2" descr="Fájl:N.S. cec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071678"/>
            <a:ext cx="4714876" cy="3536157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4429124" y="157161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 csehországi </a:t>
            </a:r>
            <a:r>
              <a:rPr lang="hu-HU" sz="1600" dirty="0" err="1"/>
              <a:t>Nové</a:t>
            </a:r>
            <a:r>
              <a:rPr lang="hu-HU" sz="1600" dirty="0"/>
              <a:t> </a:t>
            </a:r>
            <a:r>
              <a:rPr lang="hu-HU" sz="1600" dirty="0" err="1"/>
              <a:t>Strašecí</a:t>
            </a:r>
            <a:r>
              <a:rPr lang="hu-HU" sz="1600" dirty="0"/>
              <a:t> város kézműves céheinek zászlója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14282" y="128586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Azonos mesterséget űző kézművesek céhekbe tömörültek</a:t>
            </a:r>
            <a:endParaRPr lang="hu-HU" b="1" dirty="0"/>
          </a:p>
        </p:txBody>
      </p:sp>
      <p:pic>
        <p:nvPicPr>
          <p:cNvPr id="15364" name="Picture 4" descr="http://upload.wikimedia.org/wikipedia/hu/b/ba/Z%C3%A1mo%C4%8Dn%C3%AD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1666875" cy="2038350"/>
          </a:xfrm>
          <a:prstGeom prst="rect">
            <a:avLst/>
          </a:prstGeom>
          <a:noFill/>
        </p:spPr>
      </p:pic>
      <p:pic>
        <p:nvPicPr>
          <p:cNvPr id="15366" name="Picture 6" descr="http://upload.wikimedia.org/wikipedia/hu/6/61/Masia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143116"/>
            <a:ext cx="1666875" cy="1990725"/>
          </a:xfrm>
          <a:prstGeom prst="rect">
            <a:avLst/>
          </a:prstGeom>
          <a:noFill/>
        </p:spPr>
      </p:pic>
      <p:pic>
        <p:nvPicPr>
          <p:cNvPr id="15368" name="Picture 8" descr="http://upload.wikimedia.org/wikipedia/hu/3/31/%C5%A0evc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643446"/>
            <a:ext cx="1666875" cy="1762126"/>
          </a:xfrm>
          <a:prstGeom prst="rect">
            <a:avLst/>
          </a:prstGeom>
          <a:noFill/>
        </p:spPr>
      </p:pic>
      <p:sp>
        <p:nvSpPr>
          <p:cNvPr id="13" name="Szövegdoboz 12"/>
          <p:cNvSpPr txBox="1"/>
          <p:nvPr/>
        </p:nvSpPr>
        <p:spPr>
          <a:xfrm>
            <a:off x="357158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Szűcsök címere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57158" y="421481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Lakatos címer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285984" y="428625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Mészáros címer</a:t>
            </a:r>
            <a:endParaRPr lang="hu-HU" dirty="0"/>
          </a:p>
        </p:txBody>
      </p:sp>
      <p:pic>
        <p:nvPicPr>
          <p:cNvPr id="15370" name="Picture 10" descr="http://upload.wikimedia.org/wikipedia/hu/7/77/Kamen%C3%A1r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4643446"/>
            <a:ext cx="1666875" cy="1828800"/>
          </a:xfrm>
          <a:prstGeom prst="rect">
            <a:avLst/>
          </a:prstGeom>
          <a:noFill/>
        </p:spPr>
      </p:pic>
      <p:sp>
        <p:nvSpPr>
          <p:cNvPr id="17" name="Szövegdoboz 16"/>
          <p:cNvSpPr txBox="1"/>
          <p:nvPr/>
        </p:nvSpPr>
        <p:spPr>
          <a:xfrm>
            <a:off x="2071670" y="635795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Kőfaragók céhének címere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alzburg InnSign Stadtkrug P1250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2381250" cy="3171826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3000364" y="857232"/>
            <a:ext cx="4786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 </a:t>
            </a:r>
            <a:r>
              <a:rPr lang="hu-HU" b="1" dirty="0" smtClean="0"/>
              <a:t>Cégér</a:t>
            </a:r>
            <a:r>
              <a:rPr lang="hu-HU" dirty="0"/>
              <a:t> vagy más néven céhjelvény a </a:t>
            </a:r>
            <a:r>
              <a:rPr lang="hu-HU" b="1" dirty="0"/>
              <a:t>középkorban</a:t>
            </a:r>
            <a:r>
              <a:rPr lang="hu-HU" dirty="0"/>
              <a:t> elterjedt reklám- és tájékoztató eszköz: üzlet vagy </a:t>
            </a:r>
            <a:r>
              <a:rPr lang="hu-HU" b="1" dirty="0"/>
              <a:t>műhely elé jól láthatóan kiakasztott tárgy</a:t>
            </a:r>
            <a:r>
              <a:rPr lang="hu-HU" dirty="0"/>
              <a:t>, vagy jelképes ábrázolás, amely </a:t>
            </a:r>
            <a:r>
              <a:rPr lang="hu-HU" b="1" dirty="0"/>
              <a:t>jelezte</a:t>
            </a:r>
            <a:r>
              <a:rPr lang="hu-HU" dirty="0"/>
              <a:t> a kereskedelmi vagy ipari </a:t>
            </a:r>
            <a:r>
              <a:rPr lang="hu-HU" b="1" dirty="0"/>
              <a:t>tevékenységet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 smtClean="0"/>
              <a:t>Ma </a:t>
            </a:r>
            <a:r>
              <a:rPr lang="hu-HU" dirty="0"/>
              <a:t>már inkább csak dekorációs jellegű.</a:t>
            </a:r>
          </a:p>
        </p:txBody>
      </p:sp>
      <p:sp>
        <p:nvSpPr>
          <p:cNvPr id="19460" name="AutoShape 4" descr="data:image/jpeg;base64,/9j/4AAQSkZJRgABAQAAAQABAAD/2wCEAAkGBxQSEhQUEhQUFBUXGRoYFxQVFRQUFBgYGBcXFxUUFBUYHCggGBwlHBcUITEhJSkrLi4uFx8zODMsNygtLiwBCgoKDg0OGhAQGiwcHyQsLCwsLCwsLCwsLCwsLCwsLCwsLCwsLCwsLCwsLCwsLCwsLCwsLCwsLCwsLCwsLCwsLP/AABEIAMIBAwMBIgACEQEDEQH/xAAcAAACAgMBAQAAAAAAAAAAAAAFBgMEAAECBwj/xABIEAABAgIFCAYHBwIFAwUAAAABAAIDEQQFEiExBiJBUWFxgbETMpGhwfAjM2JyssLRByQ0QlJz4ZKiU2OCg9IUJfEVNUOzw//EABkBAAMBAQEAAAAAAAAAAAAAAAECAwAEBf/EACERAQEAAgIDAQEBAQEAAAAAAAABAjERQQMhMhIiUWEE/9oADAMBAAIRAxEAPwCFrF0BcpmhasLw49Wq8YeHND8o2+oH+SPFEY/08FRyl68EaoTeZC6fD2lnuAsZvpDu+q7q0ejdt+qji9d276rurT6I7/H6Louidpm6fOpYwXrTTPu5BdsasypT2ZrBPXfxF6rVyyVFeZ6xdpE2y5KzTxMMAuN/MKvXx+7OG74mpp0TLsltCt0Oil5kOJ1LiiQC94aNPcmehwAwBo4nSVbPLhHDD9Gr7HqPZZSTrewdjXfVekAJB+yVvo6R77eRkn9cnk+qv4/mNhYthbSGU6Xi3j4K87AblSpWI4+CvO6o3Ba6aPI8o6AY0elWRnMdMDWJutDl2ILU9MAmx87Du1rtDhqIKcoTfvdK975npeypqiwTGYLj1wNB/UPFXl6qNna5VNJMB/RvlYcc0jBrjhLUx18tRmEUrahF4D4frGXt9oaWO2FK9XUgRW9E+VqWYTgQcWE6Abr9BAOhMNRVgXeiiE22jNJxc0XGftDA9ulLYMohkmxrmuiNJ61mwfyODQXDfnS4JiASPklWNiJHa6QY+kRJHSHkgCewhst+9PLSjZw0qpWFF6RpGnRvSTX0c2YcN2LHOlsBAm3dcCNhXoLgk3L2C1nRRCL3OsbOq5wJ4jvKOO2y0MfZi4GFHbpD2ng5sh8JTtGbmhIv2Vm+kj9s/wD2fwn54zUme62AY9qUK2yZY6K584hc42pzBE54YTluTo5qoUpt43JcKpkoVdFm0Nc4Oe0AOlrlO/bKSsQjhsMlUEGzGtj84snaRMgnv7UDyvrMwnwoYcQC626y4tMhKQJGAJtdifghppIzisSbEprnm06M9pN5AmANw0btCxZuRNoXa0Aumhee7KrUlqG5T+uYNUNg/uROlIZlU37wB7DR/cCunw9pZ7gHHdnxN55FTVZ6viOYVaJ1n8fh/lW6vb6Ee83mF0XRO2MN/nUFZh6dn/lQQRNs9g+EKxBEgdxmUKwXTgcwDGR5i7mq9ffh3aOr8QVusx1ANR43jwVWvR92OyyO8J8eiZdgFSxS2K0aCb+F6ZZCV3m4pfqaj51s4CQG3GaPw2o+TYeL5N32S+qj++3k5PyRPsob6KN7zfnHgn0KPk+qbD5jAFhW1Xp1LZBhuiRDJrRMnkBtJkOKUUdKxCvuwG4IDR64hR222GQbO3akC24Gbr5SlfOaIx62gNhtcY0MNIuJe2/QZX3rWNLCRRvxdK9753q7GhgggiYOIQNtcQm0mkOmXB7s2yJk5zzcDsIVoVyThR45HuEc1S41OWFSu6sNGfNs7BOaf0n9JV6jRumAe26K0icsdQftuuI0jcEf6eFSAYT2ua4jqRG2XS1t18El0aA+FT+hBmGuxleWlgffwKae97DRhqWj9LDjuDQT0riRra5rSW9ouOgy2poyfrC2LDzNzRc4iVtuFreDcRr3oTkDhSB7be8H6KzW1DdCeIkO6+0NjsDPYRceB1rXYmZJ32oN+7wv3PkcmiraaIrA4XaCDi1wxadoS99o8OdHh/uj4Ii2O2ulL7Iqzb07mPMnPZZG0tIdyDl6zLNO9eSfZ5kzEiR2RyLMOG61avBcR+Vstsp6F66MCl8nHIYKDwh9MxCIxGpXr4OgxmxrRLDmubqGmyNVwPA60mKtWqX1Z6r+y8+KQ8vnzpLRqht7y4+K9BEiNhXnOVLC6kEyOaAw7wLlTHad06q+tGthtDsRjftN+BWKi2r3S1LFvTezuumrAtgLz47VeOJ9/IoTlUfvW4M5TReKJkceRQfKcfenbLHwAro8PaOe4AOHXPnBXqB6kbxzCoSuf50BX6I70Q3/AEXRdF7dsF3CXdJTFsmu3HkVkBkm9y3GOadx8UBD6wbnt0XHzyUdY0fpIQZOUyJ3aiPoVLWNz2dnaR54qk6n5hc9wJYbJDQRIzlgSZ3jFNNSxO3+uK4hQQxoaMJ6ccDNWoeCgDrTWkTEzpxwKktgBan9SHP7KD6KP77eTk9kgCZuGs3BeT5KVhSITHwqJDMUuMy5rC6zdhaJsN4q5XFDjhofT6SGT6sJp6aK7UGtEmNv03hLljzknjeMTrTsp6NCnOJbOpmd/d1e9K1e5Xtjw3wRCFh4s57iXHVZDZSM5YEqvU2RMSMQ+NbgQ9DXEPjuGsiQbD7J7AnqrKmgUcSgw2tOl3Wefeebz2ofzB915hVVCjOD4NHa5v8AiWnGGJkSFu0bRwN0ijuT+RUUvbEpQa1ocZwSQ+2LJAJIMgJkGWN21FKuZKn03/a72uKcImA3BbLOwMcY84q6E1lIpQaGtaHSAADWgB8S4AYCSu0esIb8HCeo3HhPFVKG0GlUwEAi2QRrz4swV3Saigv0FvuuPIzCN47D30r1vHY58JjCHRA8EWby0aZnVK8jU1UYNFlWFIfpIaBsHRNnyR+gVbDhTsNkTi43uOyZwGwIa1v32Jub8AW5/wANjPft1kAc+lDbD/8A0TZHgh4IOlKWQnrqUPc5vTkmoFotfQ42cZw3ibpTOaLrV+luB1tkdCYXVWylBrHnNDg+7TIESB0TniuK5oQiAawLjtmZedp1qtkRSHiMYLhMAEgj8nsn2b808NCXn01OUCA1jQ1oDWgSAFwA2LY0qUhRDFyRlSIhVcQQ9kjpRWIh9OwG9bE9AKljSnBd1mYe7/HKSnrGhNeHTE/zDeNPNcVxBshkZgzmuv2tleDv/nQiFCcIkyLwZEbi0fympCuaJsWIyaPJYk5NwqBbK0ulxx1IB1u3kUFyj/FxN7e6GjUPrt3hAq+P3uLv+Qrp8PaWe4CFuY/zqmr9E9UN/nkqUTqv3+IVyj+oG93cCui6J2sMNx47lzF6p3eC3Q25p3nmu4wzXbilELygdK8YhsxwcCqUIscJmETbk42ZScQSRMzljNEqzIDx7oEzhiNCG0eiOgvkDOG6ZHsnEDvKpjpLKf0mcXHQGCcv1HA8NG1dGiNGM3Gf5sOzBZE0dvcVqk0iQkBNxwHidiHs14g9khXLoEF0GAwxKRFebDdAaLjEcToG27kXSocmhCd01Id09JN5iOvaz2YQOGq1juFyDfZXRwIMWIQC90QtL5XyaBJo9nEy2lPISZ33QxnpixbWikMVaB+Npp2wu5hTY/AbglGrX/fqaNsI/wBpCb3dUbhyWybF5zV34qmfufPERcoRVv4qmfufPERchNkSNtQWGPvz/dHwyRsILAH39/ut+FaGm0WRF1JpI2N+JydF55UFYCBS4pcM1wAc79Odc47JmXFehNdPBPS9poww3eK3UsOzHmAM9pBOkSzrthIvHHWsifl3KeqvWDjyS9NTG9k1TLZE+dCuqpE6x86AlBRiIfTcBv8AqiMRqXco6a6DYdZmy1nHSOG6Z4S0haKVPEYHMkdP0UdR0To5tE9JvM9JPipWOBbMXjQeCs0Nt4KakqtSIGcd6xEYsGZKxS4OUQV0uQF2VyulBA9Y3eOYS/Xo+8xT7fyuR+ju9K0bfFqXa6Pp43vu7prq8Oqjl9BEU5rt5VyEfQje6X9LvoVRi9Q7/FXGH0I3u+F66KTtcg9XieakIm109X8LiBhxPNdxDmpRD6xPpP8ASMcMVqlslKWoeKysXTiYTzRIbZkrVNIaBqA8EYFVaS+UtJNzW6STO5SQqNZaSb3EXnwGxVKO0l1t2JFw1CXMq6w3HcUaE/09fZZ+Ef8AvO+FqcIsVrRNzg0ayQB2lea5I0+LAoxhsaGlz3PL3XyBDQABhO6d88cFYikONqI9z3ayZ9k8OCj5Mp+qOGNsh4NbwdDwfdmVTpeUkGGJuET+kfVKL4jQLpIXWlZNBYw4OMjpkNaGFmV4HLGycrmT1YBlLjx4rnNZFmQ0guOc+0JywDRcNc16PRq0gxQBDiMcZC4GTv6TevKaZDAFoEOGsfRURSNPfNWuMyS5sNNVfiKYf8z54qMJOq+szCm6U7RFoaTKcjPXeU0VfT2RmzYcMQcRvS5RpVpqXqWSKY6RIzG4cQmIJdp/4z/bbzclh8dhtX0bpKVGlcQwuB0dZoNoaWyJB3pjqOsejIhPmGzstnix3+G46j+UoXkv+PiftO+JiN1zVU85gGEi03Aj9BOgajoOzClLd0xvwarFWesbx5Jfqus2WYUJznF8je4SNx6hP6gJI9Vp9I1L0xnVSL1+CthVI3X4fVKCvF6qD1tBD4bmnT9QjEXAobTBmnhzQihcqNzmB0J0pNIs365myBquJGy7QmCrzOY0iR7Z/QpfrqhWgIjbnsvBHPb44Ixk1ShFa52Bk0EYyItTE+PYQnpBlzVimsrEjEJq2VyCtrjdjihj0jeHMHwSrWzvTxvfi9xTXV/rm7/AnwShWt8WLtdF5hdng1UM9h0Tqcbu9W2eqG88nKtH9WDt+qtQfVt48j9VYna5Aw86ysiHNJ84rmF1VuMcw+dKAhtMAt36hvnNR0s23BmgCbtssB28l1WLJxDokBfvJuVKgWnPc78l4G03X9ifhPn3wvubeNf8K1QKPadsVcYjzqRKrTK/aeclLPLiLSCj3hjcZIPQa2a5zoTpWhhqcPrguq2c+IWwofXiODGz1uIA4L0GpMmYFGgGFZD7Q9K9wviHSSdAGgaN96jjh65p8spqPOIlSRI0UNhxmQmnExLUgdABA07Zb1PWn2fPhMtxKYyf5WiE4zOoG33ohTLMCO9jHW2DA43HbpIwmFlIe6020S4NEhMkybiLOxUxzsnpLLHnYY6hWWyvdtJx7FQj0WTXFolIYbEzxmNcMTvB8hCqVCz2woQtxIma1t+Oku0AAX7lsfJyN8X/AELoMa02RvUtGphgRGvHEa2nEKFtAMF5GLQ4sJ1uBImBoFx7F1Srwrud6HBeHAEXggEHYbwl+n/jv9pvN6uZKRrVGZsm3scZd0lVrEffm/tD4nqPHFquNRZNf+4u/bdzanlzZpFqIyrLex/IHwT4noXdLFdVaWuL2gyuJl1rsCPaGjWLsZTNZLVn0jmNcRbErxg9pwe3ZrGgq1EYDcUNq2qJUyEQZNtF2MjMCZDfewLeI2Cs9EaVWj9YbvqpS3SFBEdNwSAhiC4obS+qdyKOwKB15TmwYZc6ZGAAEzMoQ/SCSr1BDMKlvaBNkWHMeyYZE57Db5KaBEDmggzBEwdiKVQL3a5DzyT3RaJswWLTMFiUHn8lhwW1jlxO1zVvrmb/AJXpNpxm+Ifaf3lqc6sHpmb/AJXJGjumX73HvC7PBpDPaCKfRtG0eKtwzmtl5wVGL1G72q9DGa3zparEu1iDgOC6jdXiOYW4Qk0bgt0jq8RzC3bdBVYsNu7Q0cnY9y1Dh2WsbqbfvJmV1T52yB+nwKrVdFc6VtpaRdfPZI38U3RJtc0+disVdSgyIWOwdMtJ7x281Uec7t8FqLCDhI7wdIM8Qp3HmK3Lg1UdgDmvbK00hzTqKvUusIrxnuJGq4DsFxSpV7aUIIithOiwzMWmZ5BH6mi8b8FxEyiAMnCyRiHXEcCo2eSdcmkwvY5TYQe3URgRoO5DqNSy9pYbnM8JTG3XxUNHpkePdR4T4k9LW5vFxzRxKLQchqSxj45e0xriIDbwQOsC/S4iVwErsb5g443d9Dl+eOIFf9REmGsLRaMs8yYJ6SdA4L0XJzJqHRRbJ6SM4Z0UiUgb7EMflb3nToA8yiUppHcQZzaf0mfHsXT6+ihvRiI+xhZtusy1SnKSr+OdI/uz1VilOz4trq9I9w25zgOF57UGpkYeZrqNTJ3rih1fEpD2sbpN5/S3S7gO+SrPSVO2R8Miisn+YudwLjLuAUNbfjIR1sl/c76o7R4QY1rWiQaAANgEggld3UqCfZPxKPPNVx9KtVXVm3aHj+w/RPwXncKkNhVjDc8yE3CegTa4DvIXoTHTTf4F3WytwmAvbPQ4EbwVhXcHrDegBrZgq1IbnBWW4KvSsRx8EjKznYhDawhBzHAgGYNxwRJ7JzVKOLjuQmz9E2qo5gv6J9zT1DqM8OPPeE31Ob3bggFY1eIrSMCJkHG8DBXMiqd0jnQ39cNOOJAIv36+B0p6UyMNyxaN1y0lAiLlxWwVyTiuOO1LVXrR50fykGdx3HmE9VZ62ex3cB9UiDA7vmXZ4Plz5/SGKM1vvDw+qvNEgBql8TVSiC5m0jwV4fl3fMz6qxO1qGc0bhyWqSc0bxzWDBu4clxGw4jnNBgusrRebBkbtXfPZNSv612EhyC4pUWUQi++V43C5dOGdwHJGtjtp+Pb8q6+i5s39vyrp3ghDZaej/Zz+CZ7zuaZXMBxAO8ApY+zo/cWe8/4imeanluhjqOgtodWFbMglodObtQ0ayrL6bDaZF7QTfIkC5LwPJdymyVg0l1uXRxSD6RmnDrtwdvx2pLp32dU5l8MwozcQQ+w/i18gP6ivSotMhvcA1zXEAkyM9SKA5rdyeZ3GFuMrwurcmqRHBM2Q2tdZcSbRnsaMe0J7qeq2UdgayZOl56zjt1blDkzfAin/OPZZn4oo1HPK30SSOggNffiYG53NqPIBlF+Io52O5tSw82D1hCtU1jRZEyRnXt6puO/DimOrKxMA2HghguLTe6HtB/ND26EEA/7hAn+oj+1yaK0q/AzMh1Xym5msOH5mHSNHJ7qNlujTHggEXg6VIzEJUoVNdR3WHDMxsiZAH64Z0t1jQmiBFDgC0gg3gi8IFOEPBQUvR51KaFgFDS9G9IyA6VQjDFEHYlUIiHZ5oLh/VWcnIDWRnkNE3tvdpEjOQ2GfcFWhYq9UnrBuKelEYmJ3rFkbrHesSgQAtOwXS4cuOO13V/WcfYifIkOdx3D4inmjukIp1Q4nJv0SM45p3D4nLs8Hy58/qoopuZv8Arwdc3d8zPoqMR1zN/yhWnm5vnTPwV011puG5bN4v1rJrUR3PwSiF0l4ER98r238BPcV03HgFqKJxXa7Q5BR0mktYc4yu3o2NjeKkJ8flXc+SGGO+L6sWW/qOJ6uHnSu/8A08yJc9xIFx1LSf61y5np6JkXXMOFQ2NznPm42WieLtaI0ivIzjZhwrJOAM3O3y0If9n1EeaHDBk2904gl0jhaMgDK6QkJ7E4UejNYJNEtZ0naTpSZWS0JzYUqxoNIc0xIxEmi4TE8dACtwsmi4tc6JMETN2dwmjNeD0ET3VbhNzW7hyQ/d4b8zkMp9FDAzo2gFuEhInAEHXMT4opDjAw2kG6U1VrQyAOMppbola0ekOe0Aw7gWxC6xbcZza1u/tS8cweeKpZIRQ6ixCP8aXZDZ9UWCB5ExJ0WLdL0oO+cNg8Ecajlss02EByk9fRv9fOGjwQDKf11G/1/ItDTagT/wBwo/vjxC9EcF51Fup1G/cZ3lejyT9Rst1QrGrWOhEyM2kFpb1mE3Et2axpQOgUl9HdIibTfZbgdb4W3WzsTeRmHeFQi0cBwdZDpODi04EgzBGopQOtHOaNyjpejeuoEWYBwmJ9q5peA3+BSggdihlYNcWODCA6Rsk3gHRNEzjwVKKMUOzzRTqOsCXdFFnbBkCcTLEO9rmL9aY6nPpW8eRS3WdBk/pWibmkmWAJBmJ8dOiZ1lX8lqw6V7Q7rjHRPETA0X3EaDwTlNFI6xWLUbErSUCEuXLc1w83LjdjId0OOf8AKf3j+EjROqd3/Ip3efQ0j9p3faCR43Vdw5Fdng+Y5/J9VzEOHHvbJWYujd4FV3tmBsny/hTRceHyv+ivCVeJWO0b/ArRK0Thv8ClEPisnEOw+AUceEHOvAMgJTXT2+lcZyvPG4Lo9Y8PFNQx2y0Ab7gAflUdm20kzA0DAnG8/RQRM95/S3sLptnPcrjX5p3JeOD28x6P9nLLNAhC/F5v2vJTMSk/Iqs4UKgwrbwDnXYu67tAV6NldCHVa9224KeWNtpZZJBOvj93ibvEK5BdmjcOSUayymbFhOYGEF10yRrRKqsoYRY1r3FrgACXC47Zi5G43hv1OVnKaOWQXObiASDwXklEpEgwk5wdMHRmm4SN0p3r1bKh4dRnkEEFpvF4wmvFaUCYYLQTZJtSnNurhcU/i0n5Nm+oa86KzAk0siOF8jaBIDQZzlLNF21NzF5dk3aiUiE2WDp3aAL716gwoeSSVsL6SBAcqxn0c7XDub9EdCB5V4wPePIJJtSbCaUZUyjfuQ/iC9KC8ypxlSaMf8yH8TV6aE/UbL6S/lPBQKdnVPnSopIAZKO2bG7hyC4jOul5wKloXUbuHILVLFyQEJx4KpH0qxEdKSrxyh2eaBogvO8qCq6uY2lQ33gTwH6pSbu0Du1SsROsd6mofXZ7w5p+imCM28rFK4LaDPMTolfuXL15pQqwiwpdG9zdgMxxabkfouVjsIrQ72m5p7Dce5Sy/wDPlNe155cbv0aYplApH7fi9JUY5h4fCmIV1AiUeOGxAHFokx2a4ycSQJ446EtRDm8R8IVvFLMZyllecq7iYDh4qWPj51PUUQdXzpcpYpv7PPeqQtWwFo4t3+BXTVy83t3oCGuaTEeQbpmfYFxHJtWRdaxOoXzO9dWj0jrpibr9Wg+CkHWJ84lNkGHuoXMAMhgBd2t/lUaXWUptbLae25TVnSbAMsSJDtCAt0psMeZzS+TLj1DfUEa1Badp7jLwRKapZO1e8UKHFlmOc8T1Se4X6rwmGoDAc6xHbj1XzIG4/Va3gkgVNbDkRr2HR2ulALidN82DccShU1peWs4E6vpBJ6Mk2XzaRoFoSBS5UdRmLSnQXF2aXtilkmkhs5OvGk2f6kTDsE/VFRYZZ0zWNER/XcBnEi4zPAdynnfzo2M5DavychUWG8wwSTKbnSLpTFwkBIKRqL08ejd50hCGhR5t2e+naCZWYQf3Jf2lGkGyq6kH90fC9GbGbA8ooVmNCAJxZIi44jBNlX14W5sUzAMjElItOqKz8vvC7clSvzOLCPtM+IJzrKrQ4zMwRhFYBMDU8fmHm5P1Gy+h2jvm0y1T/lcBLNBjvorXzAzpBgtHoTO8kAj0ZOrCZRugVg2LhmuGLHXOHDVtwQKcKCcxu4Lqk9Xs5qOrTOGNylpHVPnSlZVcMFVjiStfpValIdmmgCHTWRHuDHAkY/UaxtwVujnObvHNL1bVf0MS3Bm3TZF+N5sjUdLNOIvV+qK0bGAIucJTHzN1j/wU4U9lYtLaUHysCpbV81NSqpjwrVuE8Bhk5zRbYDIOvc3C4jHWqgdPbuXUTlKHIrCOYP8ATyCDBGIPVHDk1LkfFYi4s86Xfwu4hzuzwUE84edKkiGZ4/8ABLDZLzTctRMQuQV1p87EK0DGRM9zb+s7CcjjjuUo6x861xAeJuwnadjtncFsOznedaOWgw2D16b28fBDWI7T4FuY2XdpQN8MiYIkq4X0l5J/XL1bJWtoEKr4cJwLjnzZL9URzscNKDHFDsnr6Ow7/iKKshkmQBJ1DFL+ZLW55iNSUajuiODWAknALUSGQSCJEYgprySpMENsyDYmknF24nkhllxOWxnNCq9qX/p4cN05k3O1WsRJW8laxLX9Geq7uKuZYUthYIYILiQbjgAlJkV8NwcyVxBkQTxuN6WS5Y+zX+b6ek03qO3IKxJ1aZdUuG50OI2G3UQw2XDWC47lfqfKqHEkIkobtc8w8dHHtU/xZOTfqUyFCMqB6OGdUVvwuRZjgQCCCNBF4QrKsO6AWRMh7cdsxPvSzY8geVHrIZHsnvC9KK8sr+G9oZaLXOli1epQ8BPFU6jZfStHoYIMgJHFp6p4aEEj1a5hnDmZYNnKIz9txxHsm7kmZRxIQOPnclAxVHDc2CwRDN1kEmUrzfKWyclapHVKpVFEnDs2gS3EXTA/LMblejjNduKRlUYBVqUrAwG9QUlbs00D0ts3GaC0yq5Pa6GbEyJmd0zcX4XHXoOnWjlK6yjeOSYDOIqxc0dgst90cgsQB8+PpkToW+kfnOdaznXyuE777gOxAqc3Tp16VixdGOyVFBNyOw+qOHyrFiOQ4JB1hu8V1E8f+CxYlh6uDBbGPnWFpYhWxDoIvO93MqRmLlixbJsNoo3h4qrWDR0Ru8zWLEY2XZtyKgtNDhEtaTN95AP/AMj0+1PR2NZMNaDrAAKxYp+TdDAq5WNApDpaggrVixUx+SZbdBEajaDHhzE79O5YsRy0E21XkFroMS00OkCRMAyOsTXl8EyddctrFvFqtns7ZExndIW2jZszszMp65Jprs+i/wBTea2sU8vo80VMo3kMuJF4wuXqDMAtrEcmjFhWLEolp8dza3hhrnNm2GDIkTBJmDLFeoRcDuPJYsS5bZT0DeoKUsWJOzY6CaV1lwVixPApjovUZ7o5LaxY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462" name="AutoShape 6" descr="data:image/jpeg;base64,/9j/4AAQSkZJRgABAQAAAQABAAD/2wCEAAkGBxQSEhQUEhQUFBUXGRoYFxQVFRQUFBgYGBcXFxUUFBUYHCggGBwlHBcUITEhJSkrLi4uFx8zODMsNygtLiwBCgoKDg0OGhAQGiwcHyQsLCwsLCwsLCwsLCwsLCwsLCwsLCwsLCwsLCwsLCwsLCwsLCwsLCwsLCwsLCwsLCwsLP/AABEIAMIBAwMBIgACEQEDEQH/xAAcAAACAgMBAQAAAAAAAAAAAAAFBgMEAAECBwj/xABIEAABAgIFCAYHBwIFAwUAAAABAAIDEQQFEiExBiJBUWFxgbETMpGhwfAjM2JyssLRByQ0QlJz4ZKiU2OCg9IUJfEVNUOzw//EABkBAAMBAQEAAAAAAAAAAAAAAAECAwAEBf/EACERAQEAAgIDAQEBAQEAAAAAAAABAjERQQMhMhIiUWEE/9oADAMBAAIRAxEAPwCFrF0BcpmhasLw49Wq8YeHND8o2+oH+SPFEY/08FRyl68EaoTeZC6fD2lnuAsZvpDu+q7q0ejdt+qji9d276rurT6I7/H6Louidpm6fOpYwXrTTPu5BdsasypT2ZrBPXfxF6rVyyVFeZ6xdpE2y5KzTxMMAuN/MKvXx+7OG74mpp0TLsltCt0Oil5kOJ1LiiQC94aNPcmehwAwBo4nSVbPLhHDD9Gr7HqPZZSTrewdjXfVekAJB+yVvo6R77eRkn9cnk+qv4/mNhYthbSGU6Xi3j4K87AblSpWI4+CvO6o3Ba6aPI8o6AY0elWRnMdMDWJutDl2ILU9MAmx87Du1rtDhqIKcoTfvdK975npeypqiwTGYLj1wNB/UPFXl6qNna5VNJMB/RvlYcc0jBrjhLUx18tRmEUrahF4D4frGXt9oaWO2FK9XUgRW9E+VqWYTgQcWE6Abr9BAOhMNRVgXeiiE22jNJxc0XGftDA9ulLYMohkmxrmuiNJ61mwfyODQXDfnS4JiASPklWNiJHa6QY+kRJHSHkgCewhst+9PLSjZw0qpWFF6RpGnRvSTX0c2YcN2LHOlsBAm3dcCNhXoLgk3L2C1nRRCL3OsbOq5wJ4jvKOO2y0MfZi4GFHbpD2ng5sh8JTtGbmhIv2Vm+kj9s/wD2fwn54zUme62AY9qUK2yZY6K584hc42pzBE54YTluTo5qoUpt43JcKpkoVdFm0Nc4Oe0AOlrlO/bKSsQjhsMlUEGzGtj84snaRMgnv7UDyvrMwnwoYcQC626y4tMhKQJGAJtdifghppIzisSbEprnm06M9pN5AmANw0btCxZuRNoXa0Aumhee7KrUlqG5T+uYNUNg/uROlIZlU37wB7DR/cCunw9pZ7gHHdnxN55FTVZ6viOYVaJ1n8fh/lW6vb6Ee83mF0XRO2MN/nUFZh6dn/lQQRNs9g+EKxBEgdxmUKwXTgcwDGR5i7mq9ffh3aOr8QVusx1ANR43jwVWvR92OyyO8J8eiZdgFSxS2K0aCb+F6ZZCV3m4pfqaj51s4CQG3GaPw2o+TYeL5N32S+qj++3k5PyRPsob6KN7zfnHgn0KPk+qbD5jAFhW1Xp1LZBhuiRDJrRMnkBtJkOKUUdKxCvuwG4IDR64hR222GQbO3akC24Gbr5SlfOaIx62gNhtcY0MNIuJe2/QZX3rWNLCRRvxdK9753q7GhgggiYOIQNtcQm0mkOmXB7s2yJk5zzcDsIVoVyThR45HuEc1S41OWFSu6sNGfNs7BOaf0n9JV6jRumAe26K0icsdQftuuI0jcEf6eFSAYT2ua4jqRG2XS1t18El0aA+FT+hBmGuxleWlgffwKae97DRhqWj9LDjuDQT0riRra5rSW9ouOgy2poyfrC2LDzNzRc4iVtuFreDcRr3oTkDhSB7be8H6KzW1DdCeIkO6+0NjsDPYRceB1rXYmZJ32oN+7wv3PkcmiraaIrA4XaCDi1wxadoS99o8OdHh/uj4Ii2O2ulL7Iqzb07mPMnPZZG0tIdyDl6zLNO9eSfZ5kzEiR2RyLMOG61avBcR+Vstsp6F66MCl8nHIYKDwh9MxCIxGpXr4OgxmxrRLDmubqGmyNVwPA60mKtWqX1Z6r+y8+KQ8vnzpLRqht7y4+K9BEiNhXnOVLC6kEyOaAw7wLlTHad06q+tGthtDsRjftN+BWKi2r3S1LFvTezuumrAtgLz47VeOJ9/IoTlUfvW4M5TReKJkceRQfKcfenbLHwAro8PaOe4AOHXPnBXqB6kbxzCoSuf50BX6I70Q3/AEXRdF7dsF3CXdJTFsmu3HkVkBkm9y3GOadx8UBD6wbnt0XHzyUdY0fpIQZOUyJ3aiPoVLWNz2dnaR54qk6n5hc9wJYbJDQRIzlgSZ3jFNNSxO3+uK4hQQxoaMJ6ccDNWoeCgDrTWkTEzpxwKktgBan9SHP7KD6KP77eTk9kgCZuGs3BeT5KVhSITHwqJDMUuMy5rC6zdhaJsN4q5XFDjhofT6SGT6sJp6aK7UGtEmNv03hLljzknjeMTrTsp6NCnOJbOpmd/d1e9K1e5Xtjw3wRCFh4s57iXHVZDZSM5YEqvU2RMSMQ+NbgQ9DXEPjuGsiQbD7J7AnqrKmgUcSgw2tOl3Wefeebz2ofzB915hVVCjOD4NHa5v8AiWnGGJkSFu0bRwN0ijuT+RUUvbEpQa1ocZwSQ+2LJAJIMgJkGWN21FKuZKn03/a72uKcImA3BbLOwMcY84q6E1lIpQaGtaHSAADWgB8S4AYCSu0esIb8HCeo3HhPFVKG0GlUwEAi2QRrz4swV3Saigv0FvuuPIzCN47D30r1vHY58JjCHRA8EWby0aZnVK8jU1UYNFlWFIfpIaBsHRNnyR+gVbDhTsNkTi43uOyZwGwIa1v32Jub8AW5/wANjPft1kAc+lDbD/8A0TZHgh4IOlKWQnrqUPc5vTkmoFotfQ42cZw3ibpTOaLrV+luB1tkdCYXVWylBrHnNDg+7TIESB0TniuK5oQiAawLjtmZedp1qtkRSHiMYLhMAEgj8nsn2b808NCXn01OUCA1jQ1oDWgSAFwA2LY0qUhRDFyRlSIhVcQQ9kjpRWIh9OwG9bE9AKljSnBd1mYe7/HKSnrGhNeHTE/zDeNPNcVxBshkZgzmuv2tleDv/nQiFCcIkyLwZEbi0fympCuaJsWIyaPJYk5NwqBbK0ulxx1IB1u3kUFyj/FxN7e6GjUPrt3hAq+P3uLv+Qrp8PaWe4CFuY/zqmr9E9UN/nkqUTqv3+IVyj+oG93cCui6J2sMNx47lzF6p3eC3Q25p3nmu4wzXbilELygdK8YhsxwcCqUIscJmETbk42ZScQSRMzljNEqzIDx7oEzhiNCG0eiOgvkDOG6ZHsnEDvKpjpLKf0mcXHQGCcv1HA8NG1dGiNGM3Gf5sOzBZE0dvcVqk0iQkBNxwHidiHs14g9khXLoEF0GAwxKRFebDdAaLjEcToG27kXSocmhCd01Id09JN5iOvaz2YQOGq1juFyDfZXRwIMWIQC90QtL5XyaBJo9nEy2lPISZ33QxnpixbWikMVaB+Npp2wu5hTY/AbglGrX/fqaNsI/wBpCb3dUbhyWybF5zV34qmfufPERcoRVv4qmfufPERchNkSNtQWGPvz/dHwyRsILAH39/ut+FaGm0WRF1JpI2N+JydF55UFYCBS4pcM1wAc79Odc47JmXFehNdPBPS9poww3eK3UsOzHmAM9pBOkSzrthIvHHWsifl3KeqvWDjyS9NTG9k1TLZE+dCuqpE6x86AlBRiIfTcBv8AqiMRqXco6a6DYdZmy1nHSOG6Z4S0haKVPEYHMkdP0UdR0To5tE9JvM9JPipWOBbMXjQeCs0Nt4KakqtSIGcd6xEYsGZKxS4OUQV0uQF2VyulBA9Y3eOYS/Xo+8xT7fyuR+ju9K0bfFqXa6Pp43vu7prq8Oqjl9BEU5rt5VyEfQje6X9LvoVRi9Q7/FXGH0I3u+F66KTtcg9XieakIm109X8LiBhxPNdxDmpRD6xPpP8ASMcMVqlslKWoeKysXTiYTzRIbZkrVNIaBqA8EYFVaS+UtJNzW6STO5SQqNZaSb3EXnwGxVKO0l1t2JFw1CXMq6w3HcUaE/09fZZ+Ef8AvO+FqcIsVrRNzg0ayQB2lea5I0+LAoxhsaGlz3PL3XyBDQABhO6d88cFYikONqI9z3ayZ9k8OCj5Mp+qOGNsh4NbwdDwfdmVTpeUkGGJuET+kfVKL4jQLpIXWlZNBYw4OMjpkNaGFmV4HLGycrmT1YBlLjx4rnNZFmQ0guOc+0JywDRcNc16PRq0gxQBDiMcZC4GTv6TevKaZDAFoEOGsfRURSNPfNWuMyS5sNNVfiKYf8z54qMJOq+szCm6U7RFoaTKcjPXeU0VfT2RmzYcMQcRvS5RpVpqXqWSKY6RIzG4cQmIJdp/4z/bbzclh8dhtX0bpKVGlcQwuB0dZoNoaWyJB3pjqOsejIhPmGzstnix3+G46j+UoXkv+PiftO+JiN1zVU85gGEi03Aj9BOgajoOzClLd0xvwarFWesbx5Jfqus2WYUJznF8je4SNx6hP6gJI9Vp9I1L0xnVSL1+CthVI3X4fVKCvF6qD1tBD4bmnT9QjEXAobTBmnhzQihcqNzmB0J0pNIs365myBquJGy7QmCrzOY0iR7Z/QpfrqhWgIjbnsvBHPb44Ixk1ShFa52Bk0EYyItTE+PYQnpBlzVimsrEjEJq2VyCtrjdjihj0jeHMHwSrWzvTxvfi9xTXV/rm7/AnwShWt8WLtdF5hdng1UM9h0Tqcbu9W2eqG88nKtH9WDt+qtQfVt48j9VYna5Aw86ysiHNJ84rmF1VuMcw+dKAhtMAt36hvnNR0s23BmgCbtssB28l1WLJxDokBfvJuVKgWnPc78l4G03X9ifhPn3wvubeNf8K1QKPadsVcYjzqRKrTK/aeclLPLiLSCj3hjcZIPQa2a5zoTpWhhqcPrguq2c+IWwofXiODGz1uIA4L0GpMmYFGgGFZD7Q9K9wviHSSdAGgaN96jjh65p8spqPOIlSRI0UNhxmQmnExLUgdABA07Zb1PWn2fPhMtxKYyf5WiE4zOoG33ohTLMCO9jHW2DA43HbpIwmFlIe6020S4NEhMkybiLOxUxzsnpLLHnYY6hWWyvdtJx7FQj0WTXFolIYbEzxmNcMTvB8hCqVCz2woQtxIma1t+Oku0AAX7lsfJyN8X/AELoMa02RvUtGphgRGvHEa2nEKFtAMF5GLQ4sJ1uBImBoFx7F1Srwrud6HBeHAEXggEHYbwl+n/jv9pvN6uZKRrVGZsm3scZd0lVrEffm/tD4nqPHFquNRZNf+4u/bdzanlzZpFqIyrLex/IHwT4noXdLFdVaWuL2gyuJl1rsCPaGjWLsZTNZLVn0jmNcRbErxg9pwe3ZrGgq1EYDcUNq2qJUyEQZNtF2MjMCZDfewLeI2Cs9EaVWj9YbvqpS3SFBEdNwSAhiC4obS+qdyKOwKB15TmwYZc6ZGAAEzMoQ/SCSr1BDMKlvaBNkWHMeyYZE57Db5KaBEDmggzBEwdiKVQL3a5DzyT3RaJswWLTMFiUHn8lhwW1jlxO1zVvrmb/AJXpNpxm+Ifaf3lqc6sHpmb/AJXJGjumX73HvC7PBpDPaCKfRtG0eKtwzmtl5wVGL1G72q9DGa3zparEu1iDgOC6jdXiOYW4Qk0bgt0jq8RzC3bdBVYsNu7Q0cnY9y1Dh2WsbqbfvJmV1T52yB+nwKrVdFc6VtpaRdfPZI38U3RJtc0+disVdSgyIWOwdMtJ7x281Uec7t8FqLCDhI7wdIM8Qp3HmK3Lg1UdgDmvbK00hzTqKvUusIrxnuJGq4DsFxSpV7aUIIithOiwzMWmZ5BH6mi8b8FxEyiAMnCyRiHXEcCo2eSdcmkwvY5TYQe3URgRoO5DqNSy9pYbnM8JTG3XxUNHpkePdR4T4k9LW5vFxzRxKLQchqSxj45e0xriIDbwQOsC/S4iVwErsb5g443d9Dl+eOIFf9REmGsLRaMs8yYJ6SdA4L0XJzJqHRRbJ6SM4Z0UiUgb7EMflb3nToA8yiUppHcQZzaf0mfHsXT6+ihvRiI+xhZtusy1SnKSr+OdI/uz1VilOz4trq9I9w25zgOF57UGpkYeZrqNTJ3rih1fEpD2sbpN5/S3S7gO+SrPSVO2R8Miisn+YudwLjLuAUNbfjIR1sl/c76o7R4QY1rWiQaAANgEggld3UqCfZPxKPPNVx9KtVXVm3aHj+w/RPwXncKkNhVjDc8yE3CegTa4DvIXoTHTTf4F3WytwmAvbPQ4EbwVhXcHrDegBrZgq1IbnBWW4KvSsRx8EjKznYhDawhBzHAgGYNxwRJ7JzVKOLjuQmz9E2qo5gv6J9zT1DqM8OPPeE31Ob3bggFY1eIrSMCJkHG8DBXMiqd0jnQ39cNOOJAIv36+B0p6UyMNyxaN1y0lAiLlxWwVyTiuOO1LVXrR50fykGdx3HmE9VZ62ex3cB9UiDA7vmXZ4Plz5/SGKM1vvDw+qvNEgBql8TVSiC5m0jwV4fl3fMz6qxO1qGc0bhyWqSc0bxzWDBu4clxGw4jnNBgusrRebBkbtXfPZNSv612EhyC4pUWUQi++V43C5dOGdwHJGtjtp+Pb8q6+i5s39vyrp3ghDZaej/Zz+CZ7zuaZXMBxAO8ApY+zo/cWe8/4imeanluhjqOgtodWFbMglodObtQ0ayrL6bDaZF7QTfIkC5LwPJdymyVg0l1uXRxSD6RmnDrtwdvx2pLp32dU5l8MwozcQQ+w/i18gP6ivSotMhvcA1zXEAkyM9SKA5rdyeZ3GFuMrwurcmqRHBM2Q2tdZcSbRnsaMe0J7qeq2UdgayZOl56zjt1blDkzfAin/OPZZn4oo1HPK30SSOggNffiYG53NqPIBlF+Io52O5tSw82D1hCtU1jRZEyRnXt6puO/DimOrKxMA2HghguLTe6HtB/ND26EEA/7hAn+oj+1yaK0q/AzMh1Xym5msOH5mHSNHJ7qNlujTHggEXg6VIzEJUoVNdR3WHDMxsiZAH64Z0t1jQmiBFDgC0gg3gi8IFOEPBQUvR51KaFgFDS9G9IyA6VQjDFEHYlUIiHZ5oLh/VWcnIDWRnkNE3tvdpEjOQ2GfcFWhYq9UnrBuKelEYmJ3rFkbrHesSgQAtOwXS4cuOO13V/WcfYifIkOdx3D4inmjukIp1Q4nJv0SM45p3D4nLs8Hy58/qoopuZv8Arwdc3d8zPoqMR1zN/yhWnm5vnTPwV011puG5bN4v1rJrUR3PwSiF0l4ER98r238BPcV03HgFqKJxXa7Q5BR0mktYc4yu3o2NjeKkJ8flXc+SGGO+L6sWW/qOJ6uHnSu/8A08yJc9xIFx1LSf61y5np6JkXXMOFQ2NznPm42WieLtaI0ivIzjZhwrJOAM3O3y0If9n1EeaHDBk2904gl0jhaMgDK6QkJ7E4UejNYJNEtZ0naTpSZWS0JzYUqxoNIc0xIxEmi4TE8dACtwsmi4tc6JMETN2dwmjNeD0ET3VbhNzW7hyQ/d4b8zkMp9FDAzo2gFuEhInAEHXMT4opDjAw2kG6U1VrQyAOMppbola0ekOe0Aw7gWxC6xbcZza1u/tS8cweeKpZIRQ6ixCP8aXZDZ9UWCB5ExJ0WLdL0oO+cNg8Ecajlss02EByk9fRv9fOGjwQDKf11G/1/ItDTagT/wBwo/vjxC9EcF51Fup1G/cZ3lejyT9Rst1QrGrWOhEyM2kFpb1mE3Et2axpQOgUl9HdIibTfZbgdb4W3WzsTeRmHeFQi0cBwdZDpODi04EgzBGopQOtHOaNyjpejeuoEWYBwmJ9q5peA3+BSggdihlYNcWODCA6Rsk3gHRNEzjwVKKMUOzzRTqOsCXdFFnbBkCcTLEO9rmL9aY6nPpW8eRS3WdBk/pWibmkmWAJBmJ8dOiZ1lX8lqw6V7Q7rjHRPETA0X3EaDwTlNFI6xWLUbErSUCEuXLc1w83LjdjId0OOf8AKf3j+EjROqd3/Ip3efQ0j9p3faCR43Vdw5Fdng+Y5/J9VzEOHHvbJWYujd4FV3tmBsny/hTRceHyv+ivCVeJWO0b/ArRK0Thv8ClEPisnEOw+AUceEHOvAMgJTXT2+lcZyvPG4Lo9Y8PFNQx2y0Ab7gAflUdm20kzA0DAnG8/RQRM95/S3sLptnPcrjX5p3JeOD28x6P9nLLNAhC/F5v2vJTMSk/Iqs4UKgwrbwDnXYu67tAV6NldCHVa9224KeWNtpZZJBOvj93ibvEK5BdmjcOSUayymbFhOYGEF10yRrRKqsoYRY1r3FrgACXC47Zi5G43hv1OVnKaOWQXObiASDwXklEpEgwk5wdMHRmm4SN0p3r1bKh4dRnkEEFpvF4wmvFaUCYYLQTZJtSnNurhcU/i0n5Nm+oa86KzAk0siOF8jaBIDQZzlLNF21NzF5dk3aiUiE2WDp3aAL716gwoeSSVsL6SBAcqxn0c7XDub9EdCB5V4wPePIJJtSbCaUZUyjfuQ/iC9KC8ypxlSaMf8yH8TV6aE/UbL6S/lPBQKdnVPnSopIAZKO2bG7hyC4jOul5wKloXUbuHILVLFyQEJx4KpH0qxEdKSrxyh2eaBogvO8qCq6uY2lQ33gTwH6pSbu0Du1SsROsd6mofXZ7w5p+imCM28rFK4LaDPMTolfuXL15pQqwiwpdG9zdgMxxabkfouVjsIrQ72m5p7Dce5Sy/wDPlNe155cbv0aYplApH7fi9JUY5h4fCmIV1AiUeOGxAHFokx2a4ycSQJ446EtRDm8R8IVvFLMZyllecq7iYDh4qWPj51PUUQdXzpcpYpv7PPeqQtWwFo4t3+BXTVy83t3oCGuaTEeQbpmfYFxHJtWRdaxOoXzO9dWj0jrpibr9Wg+CkHWJ84lNkGHuoXMAMhgBd2t/lUaXWUptbLae25TVnSbAMsSJDtCAt0psMeZzS+TLj1DfUEa1Badp7jLwRKapZO1e8UKHFlmOc8T1Se4X6rwmGoDAc6xHbj1XzIG4/Va3gkgVNbDkRr2HR2ulALidN82DccShU1peWs4E6vpBJ6Mk2XzaRoFoSBS5UdRmLSnQXF2aXtilkmkhs5OvGk2f6kTDsE/VFRYZZ0zWNER/XcBnEi4zPAdynnfzo2M5DavychUWG8wwSTKbnSLpTFwkBIKRqL08ejd50hCGhR5t2e+naCZWYQf3Jf2lGkGyq6kH90fC9GbGbA8ooVmNCAJxZIi44jBNlX14W5sUzAMjElItOqKz8vvC7clSvzOLCPtM+IJzrKrQ4zMwRhFYBMDU8fmHm5P1Gy+h2jvm0y1T/lcBLNBjvorXzAzpBgtHoTO8kAj0ZOrCZRugVg2LhmuGLHXOHDVtwQKcKCcxu4Lqk9Xs5qOrTOGNylpHVPnSlZVcMFVjiStfpValIdmmgCHTWRHuDHAkY/UaxtwVujnObvHNL1bVf0MS3Bm3TZF+N5sjUdLNOIvV+qK0bGAIucJTHzN1j/wU4U9lYtLaUHysCpbV81NSqpjwrVuE8Bhk5zRbYDIOvc3C4jHWqgdPbuXUTlKHIrCOYP8ATyCDBGIPVHDk1LkfFYi4s86Xfwu4hzuzwUE84edKkiGZ4/8ABLDZLzTctRMQuQV1p87EK0DGRM9zb+s7CcjjjuUo6x861xAeJuwnadjtncFsOznedaOWgw2D16b28fBDWI7T4FuY2XdpQN8MiYIkq4X0l5J/XL1bJWtoEKr4cJwLjnzZL9URzscNKDHFDsnr6Ow7/iKKshkmQBJ1DFL+ZLW55iNSUajuiODWAknALUSGQSCJEYgprySpMENsyDYmknF24nkhllxOWxnNCq9qX/p4cN05k3O1WsRJW8laxLX9Geq7uKuZYUthYIYILiQbjgAlJkV8NwcyVxBkQTxuN6WS5Y+zX+b6ek03qO3IKxJ1aZdUuG50OI2G3UQw2XDWC47lfqfKqHEkIkobtc8w8dHHtU/xZOTfqUyFCMqB6OGdUVvwuRZjgQCCCNBF4QrKsO6AWRMh7cdsxPvSzY8geVHrIZHsnvC9KK8sr+G9oZaLXOli1epQ8BPFU6jZfStHoYIMgJHFp6p4aEEj1a5hnDmZYNnKIz9txxHsm7kmZRxIQOPnclAxVHDc2CwRDN1kEmUrzfKWyclapHVKpVFEnDs2gS3EXTA/LMblejjNduKRlUYBVqUrAwG9QUlbs00D0ts3GaC0yq5Pa6GbEyJmd0zcX4XHXoOnWjlK6yjeOSYDOIqxc0dgst90cgsQB8+PpkToW+kfnOdaznXyuE777gOxAqc3Tp16VixdGOyVFBNyOw+qOHyrFiOQ4JB1hu8V1E8f+CxYlh6uDBbGPnWFpYhWxDoIvO93MqRmLlixbJsNoo3h4qrWDR0Ru8zWLEY2XZtyKgtNDhEtaTN95AP/AMj0+1PR2NZMNaDrAAKxYp+TdDAq5WNApDpaggrVixUx+SZbdBEajaDHhzE79O5YsRy0E21XkFroMS00OkCRMAyOsTXl8EyddctrFvFqtns7ZExndIW2jZszszMp65Jprs+i/wBTea2sU8vo80VMo3kMuJF4wuXqDMAtrEcmjFhWLEolp8dza3hhrnNm2GDIkTBJmDLFeoRcDuPJYsS5bZT0DeoKUsWJOzY6CaV1lwVixPApjovUZ7o5LaxY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9464" name="Picture 8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3643338" cy="2428894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5072066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Győr: Aranyhajó patika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Kereskedők= kalmárok</a:t>
            </a:r>
            <a:endParaRPr lang="hu-HU" dirty="0"/>
          </a:p>
        </p:txBody>
      </p:sp>
      <p:pic>
        <p:nvPicPr>
          <p:cNvPr id="4" name="Picture 2" descr="Szárazföldi keleti kereskedő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47759"/>
            <a:ext cx="3214710" cy="4329143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57158" y="5786454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Távolsági kereskedők voltak a leggazdagabbak, messze földről hozták az árut</a:t>
            </a:r>
          </a:p>
          <a:p>
            <a:endParaRPr lang="hu-HU" dirty="0"/>
          </a:p>
        </p:txBody>
      </p:sp>
      <p:sp>
        <p:nvSpPr>
          <p:cNvPr id="18434" name="AutoShape 2" descr="http://www.mozaweb.hu/course/tortenelem_6/jpg/t6t-031_kereskedele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 descr="távolsági kereskedelem térké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00174"/>
            <a:ext cx="4670726" cy="3829999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786314" y="564357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Két fő kereskedelmi útvonal:</a:t>
            </a:r>
          </a:p>
          <a:p>
            <a:r>
              <a:rPr lang="hu-HU" dirty="0" smtClean="0"/>
              <a:t>1. Északi-és Balti –tenger</a:t>
            </a:r>
          </a:p>
          <a:p>
            <a:r>
              <a:rPr lang="hu-HU" dirty="0" smtClean="0"/>
              <a:t>2. Földközi-tenger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500694" y="92867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Északi-tenger és Balti-tenger</a:t>
            </a:r>
          </a:p>
          <a:p>
            <a:endParaRPr lang="hu-HU" dirty="0"/>
          </a:p>
        </p:txBody>
      </p:sp>
      <p:sp>
        <p:nvSpPr>
          <p:cNvPr id="10" name="Lefelé nyíl 9"/>
          <p:cNvSpPr/>
          <p:nvPr/>
        </p:nvSpPr>
        <p:spPr>
          <a:xfrm>
            <a:off x="6000760" y="142873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felé nyíl 10"/>
          <p:cNvSpPr/>
          <p:nvPr/>
        </p:nvSpPr>
        <p:spPr>
          <a:xfrm>
            <a:off x="7358082" y="1285860"/>
            <a:ext cx="14287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199</Words>
  <Application>Microsoft Office PowerPoint</Application>
  <PresentationFormat>Diavetítés a képernyőre (4:3 oldalarány)</PresentationFormat>
  <Paragraphs>51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Középkori városok</vt:lpstr>
      <vt:lpstr>2. dia</vt:lpstr>
      <vt:lpstr>3. dia</vt:lpstr>
      <vt:lpstr>4. dia</vt:lpstr>
      <vt:lpstr>5. dia</vt:lpstr>
      <vt:lpstr>Városok lakói: polgárok ( kézművesek és kereskedők)</vt:lpstr>
      <vt:lpstr>7. dia</vt:lpstr>
      <vt:lpstr>Kereskedők= kalmárok</vt:lpstr>
    </vt:vector>
  </TitlesOfParts>
  <Company>WXPEE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Középkori városok</dc:title>
  <dc:creator>MS-USER</dc:creator>
  <cp:lastModifiedBy>MS-USER</cp:lastModifiedBy>
  <cp:revision>8</cp:revision>
  <dcterms:created xsi:type="dcterms:W3CDTF">2014-03-24T17:36:57Z</dcterms:created>
  <dcterms:modified xsi:type="dcterms:W3CDTF">2014-03-24T18:57:30Z</dcterms:modified>
</cp:coreProperties>
</file>