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6"/>
  </p:notesMasterIdLst>
  <p:sldIdLst>
    <p:sldId id="256" r:id="rId2"/>
    <p:sldId id="257" r:id="rId3"/>
    <p:sldId id="258" r:id="rId4"/>
    <p:sldId id="259" r:id="rId5"/>
    <p:sldId id="260" r:id="rId6"/>
    <p:sldId id="262" r:id="rId7"/>
    <p:sldId id="263" r:id="rId8"/>
    <p:sldId id="265" r:id="rId9"/>
    <p:sldId id="266" r:id="rId10"/>
    <p:sldId id="267" r:id="rId11"/>
    <p:sldId id="268" r:id="rId12"/>
    <p:sldId id="269" r:id="rId13"/>
    <p:sldId id="271" r:id="rId14"/>
    <p:sldId id="270" r:id="rId1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06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76A26F-54D5-45EB-AB1E-E264E168E7C0}" type="datetimeFigureOut">
              <a:rPr lang="hu-HU" smtClean="0"/>
              <a:t>2015.06.10.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548E446-4E87-4BD3-8E58-C712B592C2A0}" type="slidenum">
              <a:rPr lang="hu-HU" smtClean="0"/>
              <a:t>‹#›</a:t>
            </a:fld>
            <a:endParaRPr lang="hu-HU"/>
          </a:p>
        </p:txBody>
      </p:sp>
    </p:spTree>
    <p:extLst>
      <p:ext uri="{BB962C8B-B14F-4D97-AF65-F5344CB8AC3E}">
        <p14:creationId xmlns:p14="http://schemas.microsoft.com/office/powerpoint/2010/main" val="136237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1143000" y="685800"/>
            <a:ext cx="4572000" cy="3429000"/>
          </a:xfrm>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0548E446-4E87-4BD3-8E58-C712B592C2A0}" type="slidenum">
              <a:rPr lang="hu-HU" smtClean="0"/>
              <a:t>1</a:t>
            </a:fld>
            <a:endParaRPr lang="hu-HU"/>
          </a:p>
        </p:txBody>
      </p:sp>
    </p:spTree>
    <p:extLst>
      <p:ext uri="{BB962C8B-B14F-4D97-AF65-F5344CB8AC3E}">
        <p14:creationId xmlns:p14="http://schemas.microsoft.com/office/powerpoint/2010/main" val="177191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8" name="Cím 7"/>
          <p:cNvSpPr>
            <a:spLocks noGrp="1"/>
          </p:cNvSpPr>
          <p:nvPr>
            <p:ph type="ctrTitle"/>
          </p:nvPr>
        </p:nvSpPr>
        <p:spPr>
          <a:xfrm>
            <a:off x="422031"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hu-HU" smtClean="0"/>
              <a:t>Mintacím szerkesztése</a:t>
            </a:r>
            <a:endParaRPr kumimoji="0" lang="en-US"/>
          </a:p>
        </p:txBody>
      </p:sp>
      <p:sp>
        <p:nvSpPr>
          <p:cNvPr id="28" name="Dátum helye 27"/>
          <p:cNvSpPr>
            <a:spLocks noGrp="1"/>
          </p:cNvSpPr>
          <p:nvPr>
            <p:ph type="dt" sz="half" idx="10"/>
          </p:nvPr>
        </p:nvSpPr>
        <p:spPr/>
        <p:txBody>
          <a:bodyPr/>
          <a:lstStyle/>
          <a:p>
            <a:fld id="{15BD04DC-8139-4A19-B809-7AF38D71C3ED}" type="datetimeFigureOut">
              <a:rPr lang="hu-HU" smtClean="0"/>
              <a:t>2015.06.10.</a:t>
            </a:fld>
            <a:endParaRPr lang="hu-HU"/>
          </a:p>
        </p:txBody>
      </p:sp>
      <p:sp>
        <p:nvSpPr>
          <p:cNvPr id="17" name="Élőláb helye 16"/>
          <p:cNvSpPr>
            <a:spLocks noGrp="1"/>
          </p:cNvSpPr>
          <p:nvPr>
            <p:ph type="ftr" sz="quarter" idx="11"/>
          </p:nvPr>
        </p:nvSpPr>
        <p:spPr/>
        <p:txBody>
          <a:bodyPr/>
          <a:lstStyle/>
          <a:p>
            <a:endParaRPr lang="hu-HU"/>
          </a:p>
        </p:txBody>
      </p:sp>
      <p:sp>
        <p:nvSpPr>
          <p:cNvPr id="29" name="Dia számának helye 28"/>
          <p:cNvSpPr>
            <a:spLocks noGrp="1"/>
          </p:cNvSpPr>
          <p:nvPr>
            <p:ph type="sldNum" sz="quarter" idx="12"/>
          </p:nvPr>
        </p:nvSpPr>
        <p:spPr/>
        <p:txBody>
          <a:bodyPr/>
          <a:lstStyle/>
          <a:p>
            <a:fld id="{5ACC69F8-972E-47F0-91D9-2CB4020C8DEC}" type="slidenum">
              <a:rPr lang="hu-HU" smtClean="0"/>
              <a:t>‹#›</a:t>
            </a:fld>
            <a:endParaRPr lang="hu-HU"/>
          </a:p>
        </p:txBody>
      </p:sp>
      <p:sp>
        <p:nvSpPr>
          <p:cNvPr id="9" name="Alcím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u-HU" smtClean="0"/>
              <a:t>Alcím mintájának szerkesztése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15BD04DC-8139-4A19-B809-7AF38D71C3ED}" type="datetimeFigureOut">
              <a:rPr lang="hu-HU" smtClean="0"/>
              <a:t>2015.06.10.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9"/>
            <a:ext cx="2057400" cy="5851525"/>
          </a:xfrm>
        </p:spPr>
        <p:txBody>
          <a:bodyPr vert="eaVer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9"/>
            <a:ext cx="6019800" cy="5851525"/>
          </a:xfrm>
        </p:spPr>
        <p:txBody>
          <a:bodyPr vert="eaVer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15BD04DC-8139-4A19-B809-7AF38D71C3ED}" type="datetimeFigureOut">
              <a:rPr lang="hu-HU" smtClean="0"/>
              <a:t>2015.06.10.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idx="1"/>
          </p:nvPr>
        </p:nvSpPr>
        <p:spPr/>
        <p:txBody>
          <a:body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p>
            <a:fld id="{15BD04DC-8139-4A19-B809-7AF38D71C3ED}" type="datetimeFigureOut">
              <a:rPr lang="hu-HU" smtClean="0"/>
              <a:t>2015.06.10.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bg>
      <p:bgRef idx="1003">
        <a:schemeClr val="bg2"/>
      </p:bgRef>
    </p:bg>
    <p:spTree>
      <p:nvGrpSpPr>
        <p:cNvPr id="1" name=""/>
        <p:cNvGrpSpPr/>
        <p:nvPr/>
      </p:nvGrpSpPr>
      <p:grpSpPr>
        <a:xfrm>
          <a:off x="0" y="0"/>
          <a:ext cx="0" cy="0"/>
          <a:chOff x="0" y="0"/>
          <a:chExt cx="0" cy="0"/>
        </a:xfrm>
      </p:grpSpPr>
      <p:sp>
        <p:nvSpPr>
          <p:cNvPr id="2" name="Cím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hu-HU" smtClean="0"/>
              <a:t>Mintacím szerkesztése</a:t>
            </a:r>
            <a:endParaRPr kumimoji="0" lang="en-US"/>
          </a:p>
        </p:txBody>
      </p:sp>
      <p:sp>
        <p:nvSpPr>
          <p:cNvPr id="3" name="Szöveg helye 2"/>
          <p:cNvSpPr>
            <a:spLocks noGrp="1"/>
          </p:cNvSpPr>
          <p:nvPr>
            <p:ph type="body" idx="1"/>
          </p:nvPr>
        </p:nvSpPr>
        <p:spPr>
          <a:xfrm>
            <a:off x="1600200" y="2507787"/>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u-HU" smtClean="0"/>
              <a:t>Mintaszöveg szerkesztése</a:t>
            </a:r>
          </a:p>
        </p:txBody>
      </p:sp>
      <p:sp>
        <p:nvSpPr>
          <p:cNvPr id="4" name="Dátum helye 3"/>
          <p:cNvSpPr>
            <a:spLocks noGrp="1"/>
          </p:cNvSpPr>
          <p:nvPr>
            <p:ph type="dt" sz="half" idx="10"/>
          </p:nvPr>
        </p:nvSpPr>
        <p:spPr/>
        <p:txBody>
          <a:bodyPr/>
          <a:lstStyle/>
          <a:p>
            <a:fld id="{15BD04DC-8139-4A19-B809-7AF38D71C3ED}" type="datetimeFigureOut">
              <a:rPr lang="hu-HU" smtClean="0"/>
              <a:t>2015.06.10.</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a:xfrm>
            <a:off x="7924800" y="6416676"/>
            <a:ext cx="762000" cy="365125"/>
          </a:xfrm>
        </p:spPr>
        <p:txBody>
          <a:bodyPr/>
          <a:lstStyle/>
          <a:p>
            <a:fld id="{5ACC69F8-972E-47F0-91D9-2CB4020C8DEC}" type="slidenum">
              <a:rPr lang="hu-HU" smtClean="0"/>
              <a:t>‹#›</a:t>
            </a:fld>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Tartalom helye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15BD04DC-8139-4A19-B809-7AF38D71C3ED}" type="datetimeFigureOut">
              <a:rPr lang="hu-HU" smtClean="0"/>
              <a:t>2015.06.10.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8229600" cy="1143000"/>
          </a:xfrm>
        </p:spPr>
        <p:txBody>
          <a:bodyPr anchor="ctr"/>
          <a:lstStyle>
            <a:lvl1pPr>
              <a:defRPr/>
            </a:lvl1pPr>
          </a:lstStyle>
          <a:p>
            <a:r>
              <a:rPr kumimoji="0" lang="hu-HU" smtClean="0"/>
              <a:t>Mintacím szerkesztése</a:t>
            </a:r>
            <a:endParaRPr kumimoji="0" lang="en-US"/>
          </a:p>
        </p:txBody>
      </p:sp>
      <p:sp>
        <p:nvSpPr>
          <p:cNvPr id="3" name="Szöveg helye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p>
            <a:fld id="{15BD04DC-8139-4A19-B809-7AF38D71C3ED}" type="datetimeFigureOut">
              <a:rPr lang="hu-HU" smtClean="0"/>
              <a:t>2015.06.10.</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p>
            <a:fld id="{15BD04DC-8139-4A19-B809-7AF38D71C3ED}" type="datetimeFigureOut">
              <a:rPr lang="hu-HU" smtClean="0"/>
              <a:t>2015.06.10.</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5BD04DC-8139-4A19-B809-7AF38D71C3ED}" type="datetimeFigureOut">
              <a:rPr lang="hu-HU" smtClean="0"/>
              <a:t>2015.06.10.</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1"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hu-HU" smtClean="0"/>
              <a:t>Mintacím szerkesztése</a:t>
            </a:r>
            <a:endParaRPr kumimoji="0" lang="en-US"/>
          </a:p>
        </p:txBody>
      </p:sp>
      <p:sp>
        <p:nvSpPr>
          <p:cNvPr id="3" name="Szöveg helye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hu-HU" smtClean="0"/>
              <a:t>Mintaszöveg szerkesztése</a:t>
            </a:r>
          </a:p>
        </p:txBody>
      </p:sp>
      <p:sp>
        <p:nvSpPr>
          <p:cNvPr id="4" name="Tartalom helye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p>
            <a:fld id="{15BD04DC-8139-4A19-B809-7AF38D71C3ED}" type="datetimeFigureOut">
              <a:rPr lang="hu-HU" smtClean="0"/>
              <a:t>2015.06.10.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hu-HU" smtClean="0"/>
              <a:t>Mintacím szerkesztése</a:t>
            </a:r>
            <a:endParaRPr kumimoji="0" lang="en-US"/>
          </a:p>
        </p:txBody>
      </p:sp>
      <p:sp>
        <p:nvSpPr>
          <p:cNvPr id="3" name="Kép hely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hu-HU" smtClean="0">
                <a:solidFill>
                  <a:schemeClr val="lt1"/>
                </a:solidFill>
                <a:latin typeface="+mn-lt"/>
                <a:ea typeface="+mn-ea"/>
                <a:cs typeface="+mn-cs"/>
              </a:rPr>
              <a:t>Kép beszúrásához kattintson az ikonra</a:t>
            </a:r>
            <a:endParaRPr kumimoji="0" lang="en-US" dirty="0">
              <a:solidFill>
                <a:schemeClr val="lt1"/>
              </a:solidFill>
              <a:latin typeface="+mn-lt"/>
              <a:ea typeface="+mn-ea"/>
              <a:cs typeface="+mn-cs"/>
            </a:endParaRPr>
          </a:p>
        </p:txBody>
      </p:sp>
      <p:sp>
        <p:nvSpPr>
          <p:cNvPr id="4" name="Szöveg hely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hu-HU" smtClean="0"/>
              <a:t>Mintaszöveg szerkesztése</a:t>
            </a:r>
          </a:p>
        </p:txBody>
      </p:sp>
      <p:sp>
        <p:nvSpPr>
          <p:cNvPr id="5" name="Dátum helye 4"/>
          <p:cNvSpPr>
            <a:spLocks noGrp="1"/>
          </p:cNvSpPr>
          <p:nvPr>
            <p:ph type="dt" sz="half" idx="10"/>
          </p:nvPr>
        </p:nvSpPr>
        <p:spPr/>
        <p:txBody>
          <a:bodyPr/>
          <a:lstStyle/>
          <a:p>
            <a:fld id="{15BD04DC-8139-4A19-B809-7AF38D71C3ED}" type="datetimeFigureOut">
              <a:rPr lang="hu-HU" smtClean="0"/>
              <a:t>2015.06.10.</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5ACC69F8-972E-47F0-91D9-2CB4020C8DEC}" type="slidenum">
              <a:rPr lang="hu-HU" smtClean="0"/>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Cím hely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hu-HU" smtClean="0"/>
              <a:t>Mintacím szerkesztése</a:t>
            </a:r>
            <a:endParaRPr kumimoji="0" lang="en-US"/>
          </a:p>
        </p:txBody>
      </p:sp>
      <p:sp>
        <p:nvSpPr>
          <p:cNvPr id="13" name="Szöveg hely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
        <p:nvSpPr>
          <p:cNvPr id="14" name="Dátum helye 13"/>
          <p:cNvSpPr>
            <a:spLocks noGrp="1"/>
          </p:cNvSpPr>
          <p:nvPr>
            <p:ph type="dt" sz="half" idx="2"/>
          </p:nvPr>
        </p:nvSpPr>
        <p:spPr>
          <a:xfrm>
            <a:off x="457200" y="6416676"/>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5BD04DC-8139-4A19-B809-7AF38D71C3ED}" type="datetimeFigureOut">
              <a:rPr lang="hu-HU" smtClean="0"/>
              <a:t>2015.06.10.</a:t>
            </a:fld>
            <a:endParaRPr lang="hu-HU"/>
          </a:p>
        </p:txBody>
      </p:sp>
      <p:sp>
        <p:nvSpPr>
          <p:cNvPr id="3" name="Élőláb helye 2"/>
          <p:cNvSpPr>
            <a:spLocks noGrp="1"/>
          </p:cNvSpPr>
          <p:nvPr>
            <p:ph type="ftr" sz="quarter" idx="3"/>
          </p:nvPr>
        </p:nvSpPr>
        <p:spPr>
          <a:xfrm>
            <a:off x="3124200" y="6416676"/>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hu-HU"/>
          </a:p>
        </p:txBody>
      </p:sp>
      <p:sp>
        <p:nvSpPr>
          <p:cNvPr id="23" name="Dia számának helye 22"/>
          <p:cNvSpPr>
            <a:spLocks noGrp="1"/>
          </p:cNvSpPr>
          <p:nvPr>
            <p:ph type="sldNum" sz="quarter" idx="4"/>
          </p:nvPr>
        </p:nvSpPr>
        <p:spPr>
          <a:xfrm>
            <a:off x="7924800" y="6416676"/>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ACC69F8-972E-47F0-91D9-2CB4020C8DEC}" type="slidenum">
              <a:rPr lang="hu-HU" smtClean="0"/>
              <a:t>‹#›</a:t>
            </a:fld>
            <a:endParaRPr lang="hu-H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dirty="0" smtClean="0"/>
              <a:t>Irodalmi kirándulás Erdélyben</a:t>
            </a:r>
            <a:endParaRPr lang="hu-HU" dirty="0"/>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3157308"/>
            <a:ext cx="7848871" cy="3630103"/>
          </a:xfrm>
          <a:prstGeom prst="rect">
            <a:avLst/>
          </a:prstGeom>
        </p:spPr>
      </p:pic>
    </p:spTree>
    <p:extLst>
      <p:ext uri="{BB962C8B-B14F-4D97-AF65-F5344CB8AC3E}">
        <p14:creationId xmlns:p14="http://schemas.microsoft.com/office/powerpoint/2010/main" val="1243547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899592" y="188640"/>
            <a:ext cx="7200800" cy="1080120"/>
          </a:xfrm>
        </p:spPr>
        <p:txBody>
          <a:bodyPr/>
          <a:lstStyle/>
          <a:p>
            <a:r>
              <a:rPr lang="hu-HU" dirty="0" smtClean="0"/>
              <a:t>Második este</a:t>
            </a:r>
            <a:endParaRPr lang="hu-HU" dirty="0"/>
          </a:p>
        </p:txBody>
      </p:sp>
      <p:sp>
        <p:nvSpPr>
          <p:cNvPr id="3" name="Alcím 2"/>
          <p:cNvSpPr>
            <a:spLocks noGrp="1"/>
          </p:cNvSpPr>
          <p:nvPr>
            <p:ph type="subTitle" idx="1"/>
          </p:nvPr>
        </p:nvSpPr>
        <p:spPr>
          <a:xfrm>
            <a:off x="323528" y="1484784"/>
            <a:ext cx="8496944" cy="5112568"/>
          </a:xfrm>
        </p:spPr>
        <p:txBody>
          <a:bodyPr/>
          <a:lstStyle/>
          <a:p>
            <a:r>
              <a:rPr lang="hu-HU" dirty="0" smtClean="0"/>
              <a:t>Mielőtt elfoglaltuk volna szálláshelyeinket apró probléma  akadt a megtalálásukkal. Végül megtaláltuk, kis idegesség után a kisszobában összegyűltünk, ahol beszélgetésbe kezdtünk. Osztályfőnökünkkel, Andi nénivel jó társalgást folytattunk. Mikor már mindenki kimerült, ágynak vetettük magunkat. </a:t>
            </a:r>
            <a:endParaRPr lang="hu-HU" dirty="0"/>
          </a:p>
        </p:txBody>
      </p:sp>
    </p:spTree>
    <p:extLst>
      <p:ext uri="{BB962C8B-B14F-4D97-AF65-F5344CB8AC3E}">
        <p14:creationId xmlns:p14="http://schemas.microsoft.com/office/powerpoint/2010/main" val="63761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80">
                                          <p:stCondLst>
                                            <p:cond delay="0"/>
                                          </p:stCondLst>
                                        </p:cTn>
                                        <p:tgtEl>
                                          <p:spTgt spid="3">
                                            <p:txEl>
                                              <p:pRg st="0" end="0"/>
                                            </p:txEl>
                                          </p:spTgt>
                                        </p:tgtEl>
                                      </p:cBhvr>
                                    </p:animEffect>
                                    <p:anim calcmode="lin" valueType="num">
                                      <p:cBhvr>
                                        <p:cTn id="1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xEl>
                                              <p:pRg st="0" end="0"/>
                                            </p:txEl>
                                          </p:spTgt>
                                        </p:tgtEl>
                                      </p:cBhvr>
                                      <p:to x="100000" y="60000"/>
                                    </p:animScale>
                                    <p:animScale>
                                      <p:cBhvr>
                                        <p:cTn id="18" dur="166" decel="50000">
                                          <p:stCondLst>
                                            <p:cond delay="676"/>
                                          </p:stCondLst>
                                        </p:cTn>
                                        <p:tgtEl>
                                          <p:spTgt spid="3">
                                            <p:txEl>
                                              <p:pRg st="0" end="0"/>
                                            </p:txEl>
                                          </p:spTgt>
                                        </p:tgtEl>
                                      </p:cBhvr>
                                      <p:to x="100000" y="100000"/>
                                    </p:animScale>
                                    <p:animScale>
                                      <p:cBhvr>
                                        <p:cTn id="19" dur="26">
                                          <p:stCondLst>
                                            <p:cond delay="1312"/>
                                          </p:stCondLst>
                                        </p:cTn>
                                        <p:tgtEl>
                                          <p:spTgt spid="3">
                                            <p:txEl>
                                              <p:pRg st="0" end="0"/>
                                            </p:txEl>
                                          </p:spTgt>
                                        </p:tgtEl>
                                      </p:cBhvr>
                                      <p:to x="100000" y="80000"/>
                                    </p:animScale>
                                    <p:animScale>
                                      <p:cBhvr>
                                        <p:cTn id="20" dur="166" decel="50000">
                                          <p:stCondLst>
                                            <p:cond delay="1338"/>
                                          </p:stCondLst>
                                        </p:cTn>
                                        <p:tgtEl>
                                          <p:spTgt spid="3">
                                            <p:txEl>
                                              <p:pRg st="0" end="0"/>
                                            </p:txEl>
                                          </p:spTgt>
                                        </p:tgtEl>
                                      </p:cBhvr>
                                      <p:to x="100000" y="100000"/>
                                    </p:animScale>
                                    <p:animScale>
                                      <p:cBhvr>
                                        <p:cTn id="21" dur="26">
                                          <p:stCondLst>
                                            <p:cond delay="1642"/>
                                          </p:stCondLst>
                                        </p:cTn>
                                        <p:tgtEl>
                                          <p:spTgt spid="3">
                                            <p:txEl>
                                              <p:pRg st="0" end="0"/>
                                            </p:txEl>
                                          </p:spTgt>
                                        </p:tgtEl>
                                      </p:cBhvr>
                                      <p:to x="100000" y="90000"/>
                                    </p:animScale>
                                    <p:animScale>
                                      <p:cBhvr>
                                        <p:cTn id="22" dur="166" decel="50000">
                                          <p:stCondLst>
                                            <p:cond delay="1668"/>
                                          </p:stCondLst>
                                        </p:cTn>
                                        <p:tgtEl>
                                          <p:spTgt spid="3">
                                            <p:txEl>
                                              <p:pRg st="0" end="0"/>
                                            </p:txEl>
                                          </p:spTgt>
                                        </p:tgtEl>
                                      </p:cBhvr>
                                      <p:to x="100000" y="100000"/>
                                    </p:animScale>
                                    <p:animScale>
                                      <p:cBhvr>
                                        <p:cTn id="23" dur="26">
                                          <p:stCondLst>
                                            <p:cond delay="1808"/>
                                          </p:stCondLst>
                                        </p:cTn>
                                        <p:tgtEl>
                                          <p:spTgt spid="3">
                                            <p:txEl>
                                              <p:pRg st="0" end="0"/>
                                            </p:txEl>
                                          </p:spTgt>
                                        </p:tgtEl>
                                      </p:cBhvr>
                                      <p:to x="100000" y="95000"/>
                                    </p:animScale>
                                    <p:animScale>
                                      <p:cBhvr>
                                        <p:cTn id="24"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3. Nap</a:t>
            </a:r>
            <a:endParaRPr lang="hu-HU" dirty="0"/>
          </a:p>
        </p:txBody>
      </p:sp>
      <p:sp>
        <p:nvSpPr>
          <p:cNvPr id="3" name="Tartalom helye 2"/>
          <p:cNvSpPr>
            <a:spLocks noGrp="1"/>
          </p:cNvSpPr>
          <p:nvPr>
            <p:ph idx="1"/>
          </p:nvPr>
        </p:nvSpPr>
        <p:spPr>
          <a:xfrm>
            <a:off x="467544" y="1268760"/>
            <a:ext cx="8229600" cy="4709160"/>
          </a:xfrm>
        </p:spPr>
        <p:txBody>
          <a:bodyPr>
            <a:normAutofit/>
          </a:bodyPr>
          <a:lstStyle/>
          <a:p>
            <a:r>
              <a:rPr lang="hu-HU" sz="2400" dirty="0" smtClean="0"/>
              <a:t>A reggeli után a Királyhágó felé vettük utunkat, ahol egy fénykép erejéig álltunk meg és csodálhattuk a tájat. Következő állomásunk </a:t>
            </a:r>
            <a:r>
              <a:rPr lang="hu-HU" sz="2400" dirty="0" err="1" smtClean="0"/>
              <a:t>Csucsa</a:t>
            </a:r>
            <a:r>
              <a:rPr lang="hu-HU" sz="2400" dirty="0" smtClean="0"/>
              <a:t> volt. Itt született Ady felesége, Csinszka. Utazásunk utolsó állomása Nagyvárad, ahol megnéztük a püspöki székesegyházat, Szent László szobrát, püspöki palotát, a kanonok sort és végül a belvárosban kötöttünk ki. Szent László hermáját is megtekintettük melynek jelentősége az, hogy Győrben van a párja.</a:t>
            </a:r>
            <a:endParaRPr lang="hu-HU" sz="24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4653136"/>
            <a:ext cx="1581150" cy="2105025"/>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79" y="4293096"/>
            <a:ext cx="1801505" cy="2398389"/>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7624" y="4653136"/>
            <a:ext cx="2628900" cy="1971675"/>
          </a:xfrm>
          <a:prstGeom prst="rect">
            <a:avLst/>
          </a:prstGeom>
        </p:spPr>
      </p:pic>
    </p:spTree>
    <p:extLst>
      <p:ext uri="{BB962C8B-B14F-4D97-AF65-F5344CB8AC3E}">
        <p14:creationId xmlns:p14="http://schemas.microsoft.com/office/powerpoint/2010/main" val="14219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3">
                                            <p:txEl>
                                              <p:pRg st="0" end="0"/>
                                            </p:txEl>
                                          </p:spTgt>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Hazavezető út</a:t>
            </a:r>
            <a:endParaRPr lang="hu-HU" dirty="0"/>
          </a:p>
        </p:txBody>
      </p:sp>
      <p:sp>
        <p:nvSpPr>
          <p:cNvPr id="3" name="Tartalom helye 2"/>
          <p:cNvSpPr>
            <a:spLocks noGrp="1"/>
          </p:cNvSpPr>
          <p:nvPr>
            <p:ph idx="1"/>
          </p:nvPr>
        </p:nvSpPr>
        <p:spPr/>
        <p:txBody>
          <a:bodyPr/>
          <a:lstStyle/>
          <a:p>
            <a:r>
              <a:rPr lang="hu-HU" dirty="0" smtClean="0"/>
              <a:t>Az út hosszú, fárasztó volt. Út közben elbúcsúztunk az idegenvezetőnktől, </a:t>
            </a:r>
            <a:r>
              <a:rPr lang="hu-HU" dirty="0"/>
              <a:t> </a:t>
            </a:r>
            <a:r>
              <a:rPr lang="hu-HU" dirty="0" smtClean="0"/>
              <a:t>Sándortól. Budapesten  pihenőt tartottunk, majd folytattunk </a:t>
            </a:r>
            <a:r>
              <a:rPr lang="hu-HU" dirty="0" smtClean="0"/>
              <a:t>utunkat </a:t>
            </a:r>
            <a:r>
              <a:rPr lang="hu-HU" dirty="0" smtClean="0"/>
              <a:t>és láthattuk az est fényeit. Végül éjféltájban hazaértünk és kipihentük az út bonyodalmait.</a:t>
            </a:r>
            <a:endParaRPr lang="hu-HU" dirty="0"/>
          </a:p>
        </p:txBody>
      </p:sp>
      <p:pic>
        <p:nvPicPr>
          <p:cNvPr id="1026" name="Picture 2" descr="https://lh6.googleusercontent.com/-wMMqKEeGIY8/VXVNj7X0krI/AAAAAAAAKOs/3tgcM0uwemM/w913-h685-no/DSCF28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806945"/>
            <a:ext cx="3816424" cy="2863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0616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Kép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474374"/>
            <a:ext cx="3909896" cy="5383626"/>
          </a:xfrm>
          <a:prstGeom prst="rect">
            <a:avLst/>
          </a:prstGeom>
        </p:spPr>
      </p:pic>
      <p:pic>
        <p:nvPicPr>
          <p:cNvPr id="10" name="Kép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254495"/>
            <a:ext cx="3635896" cy="4845342"/>
          </a:xfrm>
          <a:prstGeom prst="rect">
            <a:avLst/>
          </a:prstGeom>
        </p:spPr>
      </p:pic>
      <p:pic>
        <p:nvPicPr>
          <p:cNvPr id="11" name="Kép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179" y="2097842"/>
            <a:ext cx="4968552" cy="3724961"/>
          </a:xfrm>
          <a:prstGeom prst="rect">
            <a:avLst/>
          </a:prstGeom>
        </p:spPr>
      </p:pic>
      <p:pic>
        <p:nvPicPr>
          <p:cNvPr id="12" name="Kép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74" y="26842"/>
            <a:ext cx="4912651" cy="3672408"/>
          </a:xfrm>
          <a:prstGeom prst="rect">
            <a:avLst/>
          </a:prstGeom>
        </p:spPr>
      </p:pic>
      <p:pic>
        <p:nvPicPr>
          <p:cNvPr id="13" name="Kép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68134">
            <a:off x="3951388" y="760019"/>
            <a:ext cx="5115628" cy="3817633"/>
          </a:xfrm>
          <a:prstGeom prst="rect">
            <a:avLst/>
          </a:prstGeom>
        </p:spPr>
      </p:pic>
      <p:pic>
        <p:nvPicPr>
          <p:cNvPr id="14" name="Kép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3392" y="2321895"/>
            <a:ext cx="3382096" cy="4479598"/>
          </a:xfrm>
          <a:prstGeom prst="rect">
            <a:avLst/>
          </a:prstGeom>
        </p:spPr>
      </p:pic>
      <p:pic>
        <p:nvPicPr>
          <p:cNvPr id="15" name="Kép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593" y="26842"/>
            <a:ext cx="4003910" cy="2987993"/>
          </a:xfrm>
          <a:prstGeom prst="rect">
            <a:avLst/>
          </a:prstGeom>
        </p:spPr>
      </p:pic>
      <p:pic>
        <p:nvPicPr>
          <p:cNvPr id="16" name="Kép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372794">
            <a:off x="4708549" y="2443722"/>
            <a:ext cx="3001083" cy="3987740"/>
          </a:xfrm>
          <a:prstGeom prst="rect">
            <a:avLst/>
          </a:prstGeom>
        </p:spPr>
      </p:pic>
    </p:spTree>
    <p:extLst>
      <p:ext uri="{BB962C8B-B14F-4D97-AF65-F5344CB8AC3E}">
        <p14:creationId xmlns:p14="http://schemas.microsoft.com/office/powerpoint/2010/main" val="376761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heel(1)">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circle(in)">
                                      <p:cBhvr>
                                        <p:cTn id="23" dur="2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heel(1)">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107504" y="1371600"/>
            <a:ext cx="8928992" cy="1828800"/>
          </a:xfrm>
        </p:spPr>
        <p:txBody>
          <a:bodyPr/>
          <a:lstStyle/>
          <a:p>
            <a:r>
              <a:rPr lang="hu-HU" dirty="0" smtClean="0"/>
              <a:t>Köszönjük a figyelmet!!!</a:t>
            </a:r>
            <a:endParaRPr lang="hu-HU" dirty="0"/>
          </a:p>
        </p:txBody>
      </p:sp>
    </p:spTree>
    <p:extLst>
      <p:ext uri="{BB962C8B-B14F-4D97-AF65-F5344CB8AC3E}">
        <p14:creationId xmlns:p14="http://schemas.microsoft.com/office/powerpoint/2010/main" val="93616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grpId="0"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67544" y="10277"/>
            <a:ext cx="8229600" cy="1143000"/>
          </a:xfrm>
        </p:spPr>
        <p:txBody>
          <a:bodyPr/>
          <a:lstStyle/>
          <a:p>
            <a:r>
              <a:rPr lang="hu-HU" dirty="0" smtClean="0"/>
              <a:t>1. Nap</a:t>
            </a:r>
            <a:endParaRPr lang="hu-HU" dirty="0"/>
          </a:p>
        </p:txBody>
      </p:sp>
      <p:sp>
        <p:nvSpPr>
          <p:cNvPr id="3" name="Tartalom helye 2"/>
          <p:cNvSpPr>
            <a:spLocks noGrp="1"/>
          </p:cNvSpPr>
          <p:nvPr>
            <p:ph idx="1"/>
          </p:nvPr>
        </p:nvSpPr>
        <p:spPr>
          <a:xfrm>
            <a:off x="467544" y="1052736"/>
            <a:ext cx="8229600" cy="4709160"/>
          </a:xfrm>
        </p:spPr>
        <p:txBody>
          <a:bodyPr>
            <a:normAutofit/>
          </a:bodyPr>
          <a:lstStyle/>
          <a:p>
            <a:r>
              <a:rPr lang="hu-HU" sz="2000" dirty="0" smtClean="0"/>
              <a:t>Az utunk első állomása  </a:t>
            </a:r>
            <a:r>
              <a:rPr lang="hu-HU" sz="2000" dirty="0" err="1" smtClean="0"/>
              <a:t>Érsemjén</a:t>
            </a:r>
            <a:r>
              <a:rPr lang="hu-HU" sz="2000" dirty="0" smtClean="0"/>
              <a:t> volt,  ahol Kazinczy szülőházát tekintettük meg. Ott egy kedves néni fogadott és körbevezette a csapatot.</a:t>
            </a:r>
          </a:p>
          <a:p>
            <a:r>
              <a:rPr lang="hu-HU" sz="2000" dirty="0" smtClean="0"/>
              <a:t>Tovább mentünk Nagykárolyra, a Károlyi  kastélyhoz. </a:t>
            </a:r>
          </a:p>
          <a:p>
            <a:r>
              <a:rPr lang="hu-HU" sz="2000" dirty="0" smtClean="0"/>
              <a:t>Nagykároly után Ady Endre szülőházát néztük meg.</a:t>
            </a:r>
          </a:p>
          <a:p>
            <a:pPr marL="137160" indent="0">
              <a:buNone/>
            </a:pPr>
            <a:r>
              <a:rPr lang="hu-HU" sz="2000" dirty="0" smtClean="0"/>
              <a:t>Az utolsó állomás Érmindszenten volt ahol Ady családi sírját tisztítottuk  meg és virágot ültettünk. </a:t>
            </a:r>
          </a:p>
        </p:txBody>
      </p:sp>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717032"/>
            <a:ext cx="2160240" cy="2974484"/>
          </a:xfrm>
          <a:prstGeom prst="rect">
            <a:avLst/>
          </a:prstGeom>
        </p:spPr>
      </p:pic>
      <p:pic>
        <p:nvPicPr>
          <p:cNvPr id="9" name="Kép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0336" y="3212976"/>
            <a:ext cx="3600400" cy="2686866"/>
          </a:xfrm>
          <a:prstGeom prst="rect">
            <a:avLst/>
          </a:prstGeom>
        </p:spPr>
      </p:pic>
      <p:pic>
        <p:nvPicPr>
          <p:cNvPr id="10" name="Kép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578280"/>
            <a:ext cx="2146747" cy="2860842"/>
          </a:xfrm>
          <a:prstGeom prst="rect">
            <a:avLst/>
          </a:prstGeom>
        </p:spPr>
      </p:pic>
    </p:spTree>
    <p:extLst>
      <p:ext uri="{BB962C8B-B14F-4D97-AF65-F5344CB8AC3E}">
        <p14:creationId xmlns:p14="http://schemas.microsoft.com/office/powerpoint/2010/main" val="276137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par>
                                <p:cTn id="28" presetID="26" presetClass="entr" presetSubtype="0" fill="hold" nodeType="with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wipe(down)">
                                      <p:cBhvr>
                                        <p:cTn id="30" dur="580">
                                          <p:stCondLst>
                                            <p:cond delay="0"/>
                                          </p:stCondLst>
                                        </p:cTn>
                                        <p:tgtEl>
                                          <p:spTgt spid="3">
                                            <p:txEl>
                                              <p:pRg st="1" end="1"/>
                                            </p:txEl>
                                          </p:spTgt>
                                        </p:tgtEl>
                                      </p:cBhvr>
                                    </p:animEffect>
                                    <p:anim calcmode="lin" valueType="num">
                                      <p:cBhvr>
                                        <p:cTn id="31"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1" end="1"/>
                                            </p:txEl>
                                          </p:spTgt>
                                        </p:tgtEl>
                                      </p:cBhvr>
                                      <p:to x="100000" y="60000"/>
                                    </p:animScale>
                                    <p:animScale>
                                      <p:cBhvr>
                                        <p:cTn id="37" dur="166" decel="50000">
                                          <p:stCondLst>
                                            <p:cond delay="676"/>
                                          </p:stCondLst>
                                        </p:cTn>
                                        <p:tgtEl>
                                          <p:spTgt spid="3">
                                            <p:txEl>
                                              <p:pRg st="1" end="1"/>
                                            </p:txEl>
                                          </p:spTgt>
                                        </p:tgtEl>
                                      </p:cBhvr>
                                      <p:to x="100000" y="100000"/>
                                    </p:animScale>
                                    <p:animScale>
                                      <p:cBhvr>
                                        <p:cTn id="38" dur="26">
                                          <p:stCondLst>
                                            <p:cond delay="1312"/>
                                          </p:stCondLst>
                                        </p:cTn>
                                        <p:tgtEl>
                                          <p:spTgt spid="3">
                                            <p:txEl>
                                              <p:pRg st="1" end="1"/>
                                            </p:txEl>
                                          </p:spTgt>
                                        </p:tgtEl>
                                      </p:cBhvr>
                                      <p:to x="100000" y="80000"/>
                                    </p:animScale>
                                    <p:animScale>
                                      <p:cBhvr>
                                        <p:cTn id="39" dur="166" decel="50000">
                                          <p:stCondLst>
                                            <p:cond delay="1338"/>
                                          </p:stCondLst>
                                        </p:cTn>
                                        <p:tgtEl>
                                          <p:spTgt spid="3">
                                            <p:txEl>
                                              <p:pRg st="1" end="1"/>
                                            </p:txEl>
                                          </p:spTgt>
                                        </p:tgtEl>
                                      </p:cBhvr>
                                      <p:to x="100000" y="100000"/>
                                    </p:animScale>
                                    <p:animScale>
                                      <p:cBhvr>
                                        <p:cTn id="40" dur="26">
                                          <p:stCondLst>
                                            <p:cond delay="1642"/>
                                          </p:stCondLst>
                                        </p:cTn>
                                        <p:tgtEl>
                                          <p:spTgt spid="3">
                                            <p:txEl>
                                              <p:pRg st="1" end="1"/>
                                            </p:txEl>
                                          </p:spTgt>
                                        </p:tgtEl>
                                      </p:cBhvr>
                                      <p:to x="100000" y="90000"/>
                                    </p:animScale>
                                    <p:animScale>
                                      <p:cBhvr>
                                        <p:cTn id="41" dur="166" decel="50000">
                                          <p:stCondLst>
                                            <p:cond delay="1668"/>
                                          </p:stCondLst>
                                        </p:cTn>
                                        <p:tgtEl>
                                          <p:spTgt spid="3">
                                            <p:txEl>
                                              <p:pRg st="1" end="1"/>
                                            </p:txEl>
                                          </p:spTgt>
                                        </p:tgtEl>
                                      </p:cBhvr>
                                      <p:to x="100000" y="100000"/>
                                    </p:animScale>
                                    <p:animScale>
                                      <p:cBhvr>
                                        <p:cTn id="42" dur="26">
                                          <p:stCondLst>
                                            <p:cond delay="1808"/>
                                          </p:stCondLst>
                                        </p:cTn>
                                        <p:tgtEl>
                                          <p:spTgt spid="3">
                                            <p:txEl>
                                              <p:pRg st="1" end="1"/>
                                            </p:txEl>
                                          </p:spTgt>
                                        </p:tgtEl>
                                      </p:cBhvr>
                                      <p:to x="100000" y="95000"/>
                                    </p:animScale>
                                    <p:animScale>
                                      <p:cBhvr>
                                        <p:cTn id="43" dur="166" decel="50000">
                                          <p:stCondLst>
                                            <p:cond delay="1834"/>
                                          </p:stCondLst>
                                        </p:cTn>
                                        <p:tgtEl>
                                          <p:spTgt spid="3">
                                            <p:txEl>
                                              <p:pRg st="1" end="1"/>
                                            </p:txEl>
                                          </p:spTgt>
                                        </p:tgtEl>
                                      </p:cBhvr>
                                      <p:to x="100000" y="100000"/>
                                    </p:animScale>
                                  </p:childTnLst>
                                </p:cTn>
                              </p:par>
                              <p:par>
                                <p:cTn id="44" presetID="26" presetClass="entr" presetSubtype="0" fill="hold" nodeType="withEffect">
                                  <p:stCondLst>
                                    <p:cond delay="0"/>
                                  </p:stCondLst>
                                  <p:childTnLst>
                                    <p:set>
                                      <p:cBhvr>
                                        <p:cTn id="45" dur="1" fill="hold">
                                          <p:stCondLst>
                                            <p:cond delay="0"/>
                                          </p:stCondLst>
                                        </p:cTn>
                                        <p:tgtEl>
                                          <p:spTgt spid="3">
                                            <p:txEl>
                                              <p:pRg st="2" end="2"/>
                                            </p:txEl>
                                          </p:spTgt>
                                        </p:tgtEl>
                                        <p:attrNameLst>
                                          <p:attrName>style.visibility</p:attrName>
                                        </p:attrNameLst>
                                      </p:cBhvr>
                                      <p:to>
                                        <p:strVal val="visible"/>
                                      </p:to>
                                    </p:set>
                                    <p:animEffect transition="in" filter="wipe(down)">
                                      <p:cBhvr>
                                        <p:cTn id="46" dur="580">
                                          <p:stCondLst>
                                            <p:cond delay="0"/>
                                          </p:stCondLst>
                                        </p:cTn>
                                        <p:tgtEl>
                                          <p:spTgt spid="3">
                                            <p:txEl>
                                              <p:pRg st="2" end="2"/>
                                            </p:txEl>
                                          </p:spTgt>
                                        </p:tgtEl>
                                      </p:cBhvr>
                                    </p:animEffect>
                                    <p:anim calcmode="lin" valueType="num">
                                      <p:cBhvr>
                                        <p:cTn id="47"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2" dur="26">
                                          <p:stCondLst>
                                            <p:cond delay="650"/>
                                          </p:stCondLst>
                                        </p:cTn>
                                        <p:tgtEl>
                                          <p:spTgt spid="3">
                                            <p:txEl>
                                              <p:pRg st="2" end="2"/>
                                            </p:txEl>
                                          </p:spTgt>
                                        </p:tgtEl>
                                      </p:cBhvr>
                                      <p:to x="100000" y="60000"/>
                                    </p:animScale>
                                    <p:animScale>
                                      <p:cBhvr>
                                        <p:cTn id="53" dur="166" decel="50000">
                                          <p:stCondLst>
                                            <p:cond delay="676"/>
                                          </p:stCondLst>
                                        </p:cTn>
                                        <p:tgtEl>
                                          <p:spTgt spid="3">
                                            <p:txEl>
                                              <p:pRg st="2" end="2"/>
                                            </p:txEl>
                                          </p:spTgt>
                                        </p:tgtEl>
                                      </p:cBhvr>
                                      <p:to x="100000" y="100000"/>
                                    </p:animScale>
                                    <p:animScale>
                                      <p:cBhvr>
                                        <p:cTn id="54" dur="26">
                                          <p:stCondLst>
                                            <p:cond delay="1312"/>
                                          </p:stCondLst>
                                        </p:cTn>
                                        <p:tgtEl>
                                          <p:spTgt spid="3">
                                            <p:txEl>
                                              <p:pRg st="2" end="2"/>
                                            </p:txEl>
                                          </p:spTgt>
                                        </p:tgtEl>
                                      </p:cBhvr>
                                      <p:to x="100000" y="80000"/>
                                    </p:animScale>
                                    <p:animScale>
                                      <p:cBhvr>
                                        <p:cTn id="55" dur="166" decel="50000">
                                          <p:stCondLst>
                                            <p:cond delay="1338"/>
                                          </p:stCondLst>
                                        </p:cTn>
                                        <p:tgtEl>
                                          <p:spTgt spid="3">
                                            <p:txEl>
                                              <p:pRg st="2" end="2"/>
                                            </p:txEl>
                                          </p:spTgt>
                                        </p:tgtEl>
                                      </p:cBhvr>
                                      <p:to x="100000" y="100000"/>
                                    </p:animScale>
                                    <p:animScale>
                                      <p:cBhvr>
                                        <p:cTn id="56" dur="26">
                                          <p:stCondLst>
                                            <p:cond delay="1642"/>
                                          </p:stCondLst>
                                        </p:cTn>
                                        <p:tgtEl>
                                          <p:spTgt spid="3">
                                            <p:txEl>
                                              <p:pRg st="2" end="2"/>
                                            </p:txEl>
                                          </p:spTgt>
                                        </p:tgtEl>
                                      </p:cBhvr>
                                      <p:to x="100000" y="90000"/>
                                    </p:animScale>
                                    <p:animScale>
                                      <p:cBhvr>
                                        <p:cTn id="57" dur="166" decel="50000">
                                          <p:stCondLst>
                                            <p:cond delay="1668"/>
                                          </p:stCondLst>
                                        </p:cTn>
                                        <p:tgtEl>
                                          <p:spTgt spid="3">
                                            <p:txEl>
                                              <p:pRg st="2" end="2"/>
                                            </p:txEl>
                                          </p:spTgt>
                                        </p:tgtEl>
                                      </p:cBhvr>
                                      <p:to x="100000" y="100000"/>
                                    </p:animScale>
                                    <p:animScale>
                                      <p:cBhvr>
                                        <p:cTn id="58" dur="26">
                                          <p:stCondLst>
                                            <p:cond delay="1808"/>
                                          </p:stCondLst>
                                        </p:cTn>
                                        <p:tgtEl>
                                          <p:spTgt spid="3">
                                            <p:txEl>
                                              <p:pRg st="2" end="2"/>
                                            </p:txEl>
                                          </p:spTgt>
                                        </p:tgtEl>
                                      </p:cBhvr>
                                      <p:to x="100000" y="95000"/>
                                    </p:animScale>
                                    <p:animScale>
                                      <p:cBhvr>
                                        <p:cTn id="59" dur="166" decel="50000">
                                          <p:stCondLst>
                                            <p:cond delay="1834"/>
                                          </p:stCondLst>
                                        </p:cTn>
                                        <p:tgtEl>
                                          <p:spTgt spid="3">
                                            <p:txEl>
                                              <p:pRg st="2" end="2"/>
                                            </p:txEl>
                                          </p:spTgt>
                                        </p:tgtEl>
                                      </p:cBhvr>
                                      <p:to x="100000" y="100000"/>
                                    </p:animScale>
                                  </p:childTnLst>
                                </p:cTn>
                              </p:par>
                              <p:par>
                                <p:cTn id="60" presetID="26" presetClass="entr" presetSubtype="0" fill="hold" nodeType="withEffect">
                                  <p:stCondLst>
                                    <p:cond delay="0"/>
                                  </p:stCondLst>
                                  <p:childTnLst>
                                    <p:set>
                                      <p:cBhvr>
                                        <p:cTn id="61" dur="1" fill="hold">
                                          <p:stCondLst>
                                            <p:cond delay="0"/>
                                          </p:stCondLst>
                                        </p:cTn>
                                        <p:tgtEl>
                                          <p:spTgt spid="3">
                                            <p:txEl>
                                              <p:pRg st="3" end="3"/>
                                            </p:txEl>
                                          </p:spTgt>
                                        </p:tgtEl>
                                        <p:attrNameLst>
                                          <p:attrName>style.visibility</p:attrName>
                                        </p:attrNameLst>
                                      </p:cBhvr>
                                      <p:to>
                                        <p:strVal val="visible"/>
                                      </p:to>
                                    </p:set>
                                    <p:animEffect transition="in" filter="wipe(down)">
                                      <p:cBhvr>
                                        <p:cTn id="62" dur="580">
                                          <p:stCondLst>
                                            <p:cond delay="0"/>
                                          </p:stCondLst>
                                        </p:cTn>
                                        <p:tgtEl>
                                          <p:spTgt spid="3">
                                            <p:txEl>
                                              <p:pRg st="3" end="3"/>
                                            </p:txEl>
                                          </p:spTgt>
                                        </p:tgtEl>
                                      </p:cBhvr>
                                    </p:animEffect>
                                    <p:anim calcmode="lin" valueType="num">
                                      <p:cBhvr>
                                        <p:cTn id="63"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8" dur="26">
                                          <p:stCondLst>
                                            <p:cond delay="650"/>
                                          </p:stCondLst>
                                        </p:cTn>
                                        <p:tgtEl>
                                          <p:spTgt spid="3">
                                            <p:txEl>
                                              <p:pRg st="3" end="3"/>
                                            </p:txEl>
                                          </p:spTgt>
                                        </p:tgtEl>
                                      </p:cBhvr>
                                      <p:to x="100000" y="60000"/>
                                    </p:animScale>
                                    <p:animScale>
                                      <p:cBhvr>
                                        <p:cTn id="69" dur="166" decel="50000">
                                          <p:stCondLst>
                                            <p:cond delay="676"/>
                                          </p:stCondLst>
                                        </p:cTn>
                                        <p:tgtEl>
                                          <p:spTgt spid="3">
                                            <p:txEl>
                                              <p:pRg st="3" end="3"/>
                                            </p:txEl>
                                          </p:spTgt>
                                        </p:tgtEl>
                                      </p:cBhvr>
                                      <p:to x="100000" y="100000"/>
                                    </p:animScale>
                                    <p:animScale>
                                      <p:cBhvr>
                                        <p:cTn id="70" dur="26">
                                          <p:stCondLst>
                                            <p:cond delay="1312"/>
                                          </p:stCondLst>
                                        </p:cTn>
                                        <p:tgtEl>
                                          <p:spTgt spid="3">
                                            <p:txEl>
                                              <p:pRg st="3" end="3"/>
                                            </p:txEl>
                                          </p:spTgt>
                                        </p:tgtEl>
                                      </p:cBhvr>
                                      <p:to x="100000" y="80000"/>
                                    </p:animScale>
                                    <p:animScale>
                                      <p:cBhvr>
                                        <p:cTn id="71" dur="166" decel="50000">
                                          <p:stCondLst>
                                            <p:cond delay="1338"/>
                                          </p:stCondLst>
                                        </p:cTn>
                                        <p:tgtEl>
                                          <p:spTgt spid="3">
                                            <p:txEl>
                                              <p:pRg st="3" end="3"/>
                                            </p:txEl>
                                          </p:spTgt>
                                        </p:tgtEl>
                                      </p:cBhvr>
                                      <p:to x="100000" y="100000"/>
                                    </p:animScale>
                                    <p:animScale>
                                      <p:cBhvr>
                                        <p:cTn id="72" dur="26">
                                          <p:stCondLst>
                                            <p:cond delay="1642"/>
                                          </p:stCondLst>
                                        </p:cTn>
                                        <p:tgtEl>
                                          <p:spTgt spid="3">
                                            <p:txEl>
                                              <p:pRg st="3" end="3"/>
                                            </p:txEl>
                                          </p:spTgt>
                                        </p:tgtEl>
                                      </p:cBhvr>
                                      <p:to x="100000" y="90000"/>
                                    </p:animScale>
                                    <p:animScale>
                                      <p:cBhvr>
                                        <p:cTn id="73" dur="166" decel="50000">
                                          <p:stCondLst>
                                            <p:cond delay="1668"/>
                                          </p:stCondLst>
                                        </p:cTn>
                                        <p:tgtEl>
                                          <p:spTgt spid="3">
                                            <p:txEl>
                                              <p:pRg st="3" end="3"/>
                                            </p:txEl>
                                          </p:spTgt>
                                        </p:tgtEl>
                                      </p:cBhvr>
                                      <p:to x="100000" y="100000"/>
                                    </p:animScale>
                                    <p:animScale>
                                      <p:cBhvr>
                                        <p:cTn id="74" dur="26">
                                          <p:stCondLst>
                                            <p:cond delay="1808"/>
                                          </p:stCondLst>
                                        </p:cTn>
                                        <p:tgtEl>
                                          <p:spTgt spid="3">
                                            <p:txEl>
                                              <p:pRg st="3" end="3"/>
                                            </p:txEl>
                                          </p:spTgt>
                                        </p:tgtEl>
                                      </p:cBhvr>
                                      <p:to x="100000" y="95000"/>
                                    </p:animScale>
                                    <p:animScale>
                                      <p:cBhvr>
                                        <p:cTn id="75" dur="166" decel="50000">
                                          <p:stCondLst>
                                            <p:cond delay="1834"/>
                                          </p:stCondLst>
                                        </p:cTn>
                                        <p:tgtEl>
                                          <p:spTgt spid="3">
                                            <p:txEl>
                                              <p:pRg st="3" end="3"/>
                                            </p:txEl>
                                          </p:spTgt>
                                        </p:tgtEl>
                                      </p:cBhvr>
                                      <p:to x="100000" y="100000"/>
                                    </p:animScale>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500"/>
                                        <p:tgtEl>
                                          <p:spTgt spid="10"/>
                                        </p:tgtEl>
                                      </p:cBhvr>
                                    </p:animEffect>
                                    <p:set>
                                      <p:cBhvr>
                                        <p:cTn id="86" dur="1" fill="hold">
                                          <p:stCondLst>
                                            <p:cond delay="499"/>
                                          </p:stCondLst>
                                        </p:cTn>
                                        <p:tgtEl>
                                          <p:spTgt spid="10"/>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45" presetClass="entr" presetSubtype="0"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000"/>
                                        <p:tgtEl>
                                          <p:spTgt spid="9"/>
                                        </p:tgtEl>
                                      </p:cBhvr>
                                    </p:animEffect>
                                    <p:anim calcmode="lin" valueType="num">
                                      <p:cBhvr>
                                        <p:cTn id="92" dur="2000" fill="hold"/>
                                        <p:tgtEl>
                                          <p:spTgt spid="9"/>
                                        </p:tgtEl>
                                        <p:attrNameLst>
                                          <p:attrName>ppt_w</p:attrName>
                                        </p:attrNameLst>
                                      </p:cBhvr>
                                      <p:tavLst>
                                        <p:tav tm="0" fmla="#ppt_w*sin(2.5*pi*$)">
                                          <p:val>
                                            <p:fltVal val="0"/>
                                          </p:val>
                                        </p:tav>
                                        <p:tav tm="100000">
                                          <p:val>
                                            <p:fltVal val="1"/>
                                          </p:val>
                                        </p:tav>
                                      </p:tavLst>
                                    </p:anim>
                                    <p:anim calcmode="lin" valueType="num">
                                      <p:cBhvr>
                                        <p:cTn id="93"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első vacsora Erdélyben </a:t>
            </a:r>
            <a:endParaRPr lang="hu-HU" dirty="0"/>
          </a:p>
        </p:txBody>
      </p:sp>
      <p:sp>
        <p:nvSpPr>
          <p:cNvPr id="3" name="Tartalom helye 2"/>
          <p:cNvSpPr>
            <a:spLocks noGrp="1"/>
          </p:cNvSpPr>
          <p:nvPr>
            <p:ph idx="1"/>
          </p:nvPr>
        </p:nvSpPr>
        <p:spPr/>
        <p:txBody>
          <a:bodyPr/>
          <a:lstStyle/>
          <a:p>
            <a:r>
              <a:rPr lang="hu-HU" dirty="0" smtClean="0"/>
              <a:t>Az első vacsora húsleves volt zöldséggel a főétel pedig töltött káposzta volt, desszertnek  fánkot kaptunk.  </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212976"/>
            <a:ext cx="4071937" cy="3052762"/>
          </a:xfrm>
          <a:prstGeom prst="rect">
            <a:avLst/>
          </a:prstGeom>
        </p:spPr>
      </p:pic>
      <p:pic>
        <p:nvPicPr>
          <p:cNvPr id="5" name="Kép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284984"/>
            <a:ext cx="3135834" cy="2350959"/>
          </a:xfrm>
          <a:prstGeom prst="rect">
            <a:avLst/>
          </a:prstGeom>
        </p:spPr>
      </p:pic>
    </p:spTree>
    <p:extLst>
      <p:ext uri="{BB962C8B-B14F-4D97-AF65-F5344CB8AC3E}">
        <p14:creationId xmlns:p14="http://schemas.microsoft.com/office/powerpoint/2010/main" val="261219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heel(1)">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este</a:t>
            </a:r>
            <a:endParaRPr lang="hu-HU" dirty="0"/>
          </a:p>
        </p:txBody>
      </p:sp>
      <p:sp>
        <p:nvSpPr>
          <p:cNvPr id="3" name="Tartalom helye 2"/>
          <p:cNvSpPr>
            <a:spLocks noGrp="1"/>
          </p:cNvSpPr>
          <p:nvPr>
            <p:ph idx="1"/>
          </p:nvPr>
        </p:nvSpPr>
        <p:spPr/>
        <p:txBody>
          <a:bodyPr/>
          <a:lstStyle/>
          <a:p>
            <a:r>
              <a:rPr lang="hu-HU" dirty="0" smtClean="0"/>
              <a:t>Külön helyeken voltunk elszállásolva. </a:t>
            </a:r>
          </a:p>
          <a:p>
            <a:r>
              <a:rPr lang="hu-HU" dirty="0" smtClean="0"/>
              <a:t>Az este hangulata nagyon kellemes volt.</a:t>
            </a:r>
          </a:p>
          <a:p>
            <a:r>
              <a:rPr lang="hu-HU" dirty="0" smtClean="0"/>
              <a:t>A tisztaság egyből észrevehető volt, szépen díszített szobákat láthattunk, a táj népművészetéhez illő tálakkal, abroszokkal, bútorokkal volt berendezve.</a:t>
            </a:r>
          </a:p>
          <a:p>
            <a:endParaRPr lang="hu-HU" dirty="0" smtClean="0"/>
          </a:p>
        </p:txBody>
      </p:sp>
    </p:spTree>
    <p:extLst>
      <p:ext uri="{BB962C8B-B14F-4D97-AF65-F5344CB8AC3E}">
        <p14:creationId xmlns:p14="http://schemas.microsoft.com/office/powerpoint/2010/main" val="129770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par>
                                <p:cTn id="26" presetID="26" presetClass="entr" presetSubtype="0" fill="hold" nodeType="with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wipe(down)">
                                      <p:cBhvr>
                                        <p:cTn id="28" dur="580">
                                          <p:stCondLst>
                                            <p:cond delay="0"/>
                                          </p:stCondLst>
                                        </p:cTn>
                                        <p:tgtEl>
                                          <p:spTgt spid="3">
                                            <p:txEl>
                                              <p:pRg st="1" end="1"/>
                                            </p:txEl>
                                          </p:spTgt>
                                        </p:tgtEl>
                                      </p:cBhvr>
                                    </p:animEffect>
                                    <p:anim calcmode="lin" valueType="num">
                                      <p:cBhvr>
                                        <p:cTn id="29"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3">
                                            <p:txEl>
                                              <p:pRg st="1" end="1"/>
                                            </p:txEl>
                                          </p:spTgt>
                                        </p:tgtEl>
                                      </p:cBhvr>
                                      <p:to x="100000" y="60000"/>
                                    </p:animScale>
                                    <p:animScale>
                                      <p:cBhvr>
                                        <p:cTn id="35" dur="166" decel="50000">
                                          <p:stCondLst>
                                            <p:cond delay="676"/>
                                          </p:stCondLst>
                                        </p:cTn>
                                        <p:tgtEl>
                                          <p:spTgt spid="3">
                                            <p:txEl>
                                              <p:pRg st="1" end="1"/>
                                            </p:txEl>
                                          </p:spTgt>
                                        </p:tgtEl>
                                      </p:cBhvr>
                                      <p:to x="100000" y="100000"/>
                                    </p:animScale>
                                    <p:animScale>
                                      <p:cBhvr>
                                        <p:cTn id="36" dur="26">
                                          <p:stCondLst>
                                            <p:cond delay="1312"/>
                                          </p:stCondLst>
                                        </p:cTn>
                                        <p:tgtEl>
                                          <p:spTgt spid="3">
                                            <p:txEl>
                                              <p:pRg st="1" end="1"/>
                                            </p:txEl>
                                          </p:spTgt>
                                        </p:tgtEl>
                                      </p:cBhvr>
                                      <p:to x="100000" y="80000"/>
                                    </p:animScale>
                                    <p:animScale>
                                      <p:cBhvr>
                                        <p:cTn id="37" dur="166" decel="50000">
                                          <p:stCondLst>
                                            <p:cond delay="1338"/>
                                          </p:stCondLst>
                                        </p:cTn>
                                        <p:tgtEl>
                                          <p:spTgt spid="3">
                                            <p:txEl>
                                              <p:pRg st="1" end="1"/>
                                            </p:txEl>
                                          </p:spTgt>
                                        </p:tgtEl>
                                      </p:cBhvr>
                                      <p:to x="100000" y="100000"/>
                                    </p:animScale>
                                    <p:animScale>
                                      <p:cBhvr>
                                        <p:cTn id="38" dur="26">
                                          <p:stCondLst>
                                            <p:cond delay="1642"/>
                                          </p:stCondLst>
                                        </p:cTn>
                                        <p:tgtEl>
                                          <p:spTgt spid="3">
                                            <p:txEl>
                                              <p:pRg st="1" end="1"/>
                                            </p:txEl>
                                          </p:spTgt>
                                        </p:tgtEl>
                                      </p:cBhvr>
                                      <p:to x="100000" y="90000"/>
                                    </p:animScale>
                                    <p:animScale>
                                      <p:cBhvr>
                                        <p:cTn id="39" dur="166" decel="50000">
                                          <p:stCondLst>
                                            <p:cond delay="1668"/>
                                          </p:stCondLst>
                                        </p:cTn>
                                        <p:tgtEl>
                                          <p:spTgt spid="3">
                                            <p:txEl>
                                              <p:pRg st="1" end="1"/>
                                            </p:txEl>
                                          </p:spTgt>
                                        </p:tgtEl>
                                      </p:cBhvr>
                                      <p:to x="100000" y="100000"/>
                                    </p:animScale>
                                    <p:animScale>
                                      <p:cBhvr>
                                        <p:cTn id="40" dur="26">
                                          <p:stCondLst>
                                            <p:cond delay="1808"/>
                                          </p:stCondLst>
                                        </p:cTn>
                                        <p:tgtEl>
                                          <p:spTgt spid="3">
                                            <p:txEl>
                                              <p:pRg st="1" end="1"/>
                                            </p:txEl>
                                          </p:spTgt>
                                        </p:tgtEl>
                                      </p:cBhvr>
                                      <p:to x="100000" y="95000"/>
                                    </p:animScale>
                                    <p:animScale>
                                      <p:cBhvr>
                                        <p:cTn id="41" dur="166" decel="50000">
                                          <p:stCondLst>
                                            <p:cond delay="1834"/>
                                          </p:stCondLst>
                                        </p:cTn>
                                        <p:tgtEl>
                                          <p:spTgt spid="3">
                                            <p:txEl>
                                              <p:pRg st="1" end="1"/>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wipe(down)">
                                      <p:cBhvr>
                                        <p:cTn id="44" dur="580">
                                          <p:stCondLst>
                                            <p:cond delay="0"/>
                                          </p:stCondLst>
                                        </p:cTn>
                                        <p:tgtEl>
                                          <p:spTgt spid="3">
                                            <p:txEl>
                                              <p:pRg st="2" end="2"/>
                                            </p:txEl>
                                          </p:spTgt>
                                        </p:tgtEl>
                                      </p:cBhvr>
                                    </p:animEffect>
                                    <p:anim calcmode="lin" valueType="num">
                                      <p:cBhvr>
                                        <p:cTn id="45"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3">
                                            <p:txEl>
                                              <p:pRg st="2" end="2"/>
                                            </p:txEl>
                                          </p:spTgt>
                                        </p:tgtEl>
                                      </p:cBhvr>
                                      <p:to x="100000" y="60000"/>
                                    </p:animScale>
                                    <p:animScale>
                                      <p:cBhvr>
                                        <p:cTn id="51" dur="166" decel="50000">
                                          <p:stCondLst>
                                            <p:cond delay="676"/>
                                          </p:stCondLst>
                                        </p:cTn>
                                        <p:tgtEl>
                                          <p:spTgt spid="3">
                                            <p:txEl>
                                              <p:pRg st="2" end="2"/>
                                            </p:txEl>
                                          </p:spTgt>
                                        </p:tgtEl>
                                      </p:cBhvr>
                                      <p:to x="100000" y="100000"/>
                                    </p:animScale>
                                    <p:animScale>
                                      <p:cBhvr>
                                        <p:cTn id="52" dur="26">
                                          <p:stCondLst>
                                            <p:cond delay="1312"/>
                                          </p:stCondLst>
                                        </p:cTn>
                                        <p:tgtEl>
                                          <p:spTgt spid="3">
                                            <p:txEl>
                                              <p:pRg st="2" end="2"/>
                                            </p:txEl>
                                          </p:spTgt>
                                        </p:tgtEl>
                                      </p:cBhvr>
                                      <p:to x="100000" y="80000"/>
                                    </p:animScale>
                                    <p:animScale>
                                      <p:cBhvr>
                                        <p:cTn id="53" dur="166" decel="50000">
                                          <p:stCondLst>
                                            <p:cond delay="1338"/>
                                          </p:stCondLst>
                                        </p:cTn>
                                        <p:tgtEl>
                                          <p:spTgt spid="3">
                                            <p:txEl>
                                              <p:pRg st="2" end="2"/>
                                            </p:txEl>
                                          </p:spTgt>
                                        </p:tgtEl>
                                      </p:cBhvr>
                                      <p:to x="100000" y="100000"/>
                                    </p:animScale>
                                    <p:animScale>
                                      <p:cBhvr>
                                        <p:cTn id="54" dur="26">
                                          <p:stCondLst>
                                            <p:cond delay="1642"/>
                                          </p:stCondLst>
                                        </p:cTn>
                                        <p:tgtEl>
                                          <p:spTgt spid="3">
                                            <p:txEl>
                                              <p:pRg st="2" end="2"/>
                                            </p:txEl>
                                          </p:spTgt>
                                        </p:tgtEl>
                                      </p:cBhvr>
                                      <p:to x="100000" y="90000"/>
                                    </p:animScale>
                                    <p:animScale>
                                      <p:cBhvr>
                                        <p:cTn id="55" dur="166" decel="50000">
                                          <p:stCondLst>
                                            <p:cond delay="1668"/>
                                          </p:stCondLst>
                                        </p:cTn>
                                        <p:tgtEl>
                                          <p:spTgt spid="3">
                                            <p:txEl>
                                              <p:pRg st="2" end="2"/>
                                            </p:txEl>
                                          </p:spTgt>
                                        </p:tgtEl>
                                      </p:cBhvr>
                                      <p:to x="100000" y="100000"/>
                                    </p:animScale>
                                    <p:animScale>
                                      <p:cBhvr>
                                        <p:cTn id="56" dur="26">
                                          <p:stCondLst>
                                            <p:cond delay="1808"/>
                                          </p:stCondLst>
                                        </p:cTn>
                                        <p:tgtEl>
                                          <p:spTgt spid="3">
                                            <p:txEl>
                                              <p:pRg st="2" end="2"/>
                                            </p:txEl>
                                          </p:spTgt>
                                        </p:tgtEl>
                                      </p:cBhvr>
                                      <p:to x="100000" y="95000"/>
                                    </p:animScale>
                                    <p:animScale>
                                      <p:cBhvr>
                                        <p:cTn id="57" dur="166" decel="50000">
                                          <p:stCondLst>
                                            <p:cond delay="1834"/>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2. Nap</a:t>
            </a:r>
            <a:endParaRPr lang="hu-HU" dirty="0"/>
          </a:p>
        </p:txBody>
      </p:sp>
      <p:sp>
        <p:nvSpPr>
          <p:cNvPr id="3" name="Tartalom helye 2"/>
          <p:cNvSpPr>
            <a:spLocks noGrp="1"/>
          </p:cNvSpPr>
          <p:nvPr>
            <p:ph idx="1"/>
          </p:nvPr>
        </p:nvSpPr>
        <p:spPr/>
        <p:txBody>
          <a:bodyPr/>
          <a:lstStyle/>
          <a:p>
            <a:r>
              <a:rPr lang="hu-HU" dirty="0" smtClean="0"/>
              <a:t>Délelőtt Kolozsváron tartózkodott a csapat, ahol megtekintettük Mátyás király szobrát</a:t>
            </a:r>
            <a:r>
              <a:rPr lang="hu-HU" dirty="0"/>
              <a:t> </a:t>
            </a:r>
            <a:r>
              <a:rPr lang="hu-HU" dirty="0" smtClean="0"/>
              <a:t>és szülőházát. </a:t>
            </a:r>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24" y="3635441"/>
            <a:ext cx="4105470" cy="3077902"/>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3727851"/>
            <a:ext cx="4041163" cy="3014836"/>
          </a:xfrm>
          <a:prstGeom prst="rect">
            <a:avLst/>
          </a:prstGeom>
        </p:spPr>
      </p:pic>
    </p:spTree>
    <p:extLst>
      <p:ext uri="{BB962C8B-B14F-4D97-AF65-F5344CB8AC3E}">
        <p14:creationId xmlns:p14="http://schemas.microsoft.com/office/powerpoint/2010/main" val="4158856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Délután</a:t>
            </a:r>
            <a:endParaRPr lang="hu-HU" dirty="0"/>
          </a:p>
        </p:txBody>
      </p:sp>
      <p:sp>
        <p:nvSpPr>
          <p:cNvPr id="3" name="Tartalom helye 2"/>
          <p:cNvSpPr>
            <a:spLocks noGrp="1"/>
          </p:cNvSpPr>
          <p:nvPr>
            <p:ph idx="1"/>
          </p:nvPr>
        </p:nvSpPr>
        <p:spPr/>
        <p:txBody>
          <a:bodyPr/>
          <a:lstStyle/>
          <a:p>
            <a:r>
              <a:rPr lang="hu-HU" dirty="0" smtClean="0"/>
              <a:t>Válaszúton folytattuk az utunkat, ahol Kallós Zoltán néprajzi gyűjteményét tekinthettük meg. Itt kézműves foglalkozásban volt részünk.</a:t>
            </a:r>
          </a:p>
          <a:p>
            <a:pPr lvl="0">
              <a:buClr>
                <a:prstClr val="white">
                  <a:shade val="95000"/>
                </a:prstClr>
              </a:buClr>
            </a:pPr>
            <a:r>
              <a:rPr lang="hu-HU" dirty="0" smtClean="0"/>
              <a:t>Szamosújváron </a:t>
            </a:r>
            <a:r>
              <a:rPr lang="hu-HU" dirty="0" smtClean="0">
                <a:solidFill>
                  <a:prstClr val="white"/>
                </a:solidFill>
              </a:rPr>
              <a:t>Rózsa Sándor sírját tekintettük meg, </a:t>
            </a:r>
            <a:r>
              <a:rPr lang="hu-HU" dirty="0">
                <a:solidFill>
                  <a:prstClr val="white"/>
                </a:solidFill>
              </a:rPr>
              <a:t>akiről érdekes dolgokat tudhattunk meg, kalandos életéről, sírhelyéről.</a:t>
            </a:r>
          </a:p>
          <a:p>
            <a:endParaRPr lang="hu-HU" dirty="0" smtClean="0"/>
          </a:p>
          <a:p>
            <a:pPr marL="137160" indent="0">
              <a:buNone/>
            </a:pPr>
            <a:endParaRPr lang="hu-HU" dirty="0"/>
          </a:p>
        </p:txBody>
      </p:sp>
    </p:spTree>
    <p:extLst>
      <p:ext uri="{BB962C8B-B14F-4D97-AF65-F5344CB8AC3E}">
        <p14:creationId xmlns:p14="http://schemas.microsoft.com/office/powerpoint/2010/main" val="17007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5.googleusercontent.com/-n66M6eDHIzc/VXVOx-of-FI/AAAAAAAAJ10/WTfDPIOflXM/w855-h641-no/DSCF3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664"/>
            <a:ext cx="3744416" cy="280721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kYEIPauGKkE/VXVO3aPq5OI/AAAAAAAAJ2g/vTBOk1fNnxY/w855-h641-no/DSCF30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00808"/>
            <a:ext cx="4322165" cy="324036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4.googleusercontent.com/-LNTXPOtuITo/VXVO9rbuhHI/AAAAAAAAJ3Q/bGvCFAyZijs/w481-h641-no/DSCF303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363585"/>
            <a:ext cx="2468114" cy="328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6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animEffect transition="in" filter="fade">
                                      <p:cBhvr>
                                        <p:cTn id="19" dur="1000"/>
                                        <p:tgtEl>
                                          <p:spTgt spid="2054"/>
                                        </p:tgtEl>
                                      </p:cBhvr>
                                    </p:animEffect>
                                    <p:anim calcmode="lin" valueType="num">
                                      <p:cBhvr>
                                        <p:cTn id="20" dur="1000" fill="hold"/>
                                        <p:tgtEl>
                                          <p:spTgt spid="2054"/>
                                        </p:tgtEl>
                                        <p:attrNameLst>
                                          <p:attrName>ppt_x</p:attrName>
                                        </p:attrNameLst>
                                      </p:cBhvr>
                                      <p:tavLst>
                                        <p:tav tm="0">
                                          <p:val>
                                            <p:strVal val="#ppt_x"/>
                                          </p:val>
                                        </p:tav>
                                        <p:tav tm="100000">
                                          <p:val>
                                            <p:strVal val="#ppt_x"/>
                                          </p:val>
                                        </p:tav>
                                      </p:tavLst>
                                    </p:anim>
                                    <p:anim calcmode="lin" valueType="num">
                                      <p:cBhvr>
                                        <p:cTn id="21"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395536" y="260648"/>
            <a:ext cx="8229600" cy="1080120"/>
          </a:xfrm>
        </p:spPr>
        <p:txBody>
          <a:bodyPr/>
          <a:lstStyle/>
          <a:p>
            <a:r>
              <a:rPr lang="hu-HU" dirty="0" smtClean="0"/>
              <a:t>Vacsora után</a:t>
            </a:r>
            <a:endParaRPr lang="hu-HU" dirty="0"/>
          </a:p>
        </p:txBody>
      </p:sp>
      <p:sp>
        <p:nvSpPr>
          <p:cNvPr id="3" name="Alcím 2"/>
          <p:cNvSpPr>
            <a:spLocks noGrp="1"/>
          </p:cNvSpPr>
          <p:nvPr>
            <p:ph type="subTitle" idx="1"/>
          </p:nvPr>
        </p:nvSpPr>
        <p:spPr>
          <a:xfrm>
            <a:off x="251520" y="1484784"/>
            <a:ext cx="8208912" cy="4824536"/>
          </a:xfrm>
        </p:spPr>
        <p:txBody>
          <a:bodyPr/>
          <a:lstStyle/>
          <a:p>
            <a:r>
              <a:rPr lang="hu-HU" dirty="0" smtClean="0"/>
              <a:t>Egy zenekar érkezett a házhoz, amely nagyon jó hangulatba rázta a társaságot, a tanárok víg táncba kezdtek ( idegenvezetőnk, Sándor és a nyúli tanárnő, Éva néni).</a:t>
            </a:r>
            <a:endParaRPr lang="hu-HU"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068960"/>
            <a:ext cx="2197922" cy="2921110"/>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8906" y="3368420"/>
            <a:ext cx="3030118" cy="2261610"/>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3368420"/>
            <a:ext cx="3277010" cy="2454778"/>
          </a:xfrm>
          <a:prstGeom prst="rect">
            <a:avLst/>
          </a:prstGeom>
        </p:spPr>
      </p:pic>
    </p:spTree>
    <p:extLst>
      <p:ext uri="{BB962C8B-B14F-4D97-AF65-F5344CB8AC3E}">
        <p14:creationId xmlns:p14="http://schemas.microsoft.com/office/powerpoint/2010/main" val="154327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80">
                                          <p:stCondLst>
                                            <p:cond delay="0"/>
                                          </p:stCondLst>
                                        </p:cTn>
                                        <p:tgtEl>
                                          <p:spTgt spid="3">
                                            <p:txEl>
                                              <p:pRg st="0" end="0"/>
                                            </p:txEl>
                                          </p:spTgt>
                                        </p:tgtEl>
                                      </p:cBhvr>
                                    </p:animEffect>
                                    <p:anim calcmode="lin" valueType="num">
                                      <p:cBhvr>
                                        <p:cTn id="13"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0" end="0"/>
                                            </p:txEl>
                                          </p:spTgt>
                                        </p:tgtEl>
                                      </p:cBhvr>
                                      <p:to x="100000" y="60000"/>
                                    </p:animScale>
                                    <p:animScale>
                                      <p:cBhvr>
                                        <p:cTn id="19" dur="166" decel="50000">
                                          <p:stCondLst>
                                            <p:cond delay="676"/>
                                          </p:stCondLst>
                                        </p:cTn>
                                        <p:tgtEl>
                                          <p:spTgt spid="3">
                                            <p:txEl>
                                              <p:pRg st="0" end="0"/>
                                            </p:txEl>
                                          </p:spTgt>
                                        </p:tgtEl>
                                      </p:cBhvr>
                                      <p:to x="100000" y="100000"/>
                                    </p:animScale>
                                    <p:animScale>
                                      <p:cBhvr>
                                        <p:cTn id="20" dur="26">
                                          <p:stCondLst>
                                            <p:cond delay="1312"/>
                                          </p:stCondLst>
                                        </p:cTn>
                                        <p:tgtEl>
                                          <p:spTgt spid="3">
                                            <p:txEl>
                                              <p:pRg st="0" end="0"/>
                                            </p:txEl>
                                          </p:spTgt>
                                        </p:tgtEl>
                                      </p:cBhvr>
                                      <p:to x="100000" y="80000"/>
                                    </p:animScale>
                                    <p:animScale>
                                      <p:cBhvr>
                                        <p:cTn id="21" dur="166" decel="50000">
                                          <p:stCondLst>
                                            <p:cond delay="1338"/>
                                          </p:stCondLst>
                                        </p:cTn>
                                        <p:tgtEl>
                                          <p:spTgt spid="3">
                                            <p:txEl>
                                              <p:pRg st="0" end="0"/>
                                            </p:txEl>
                                          </p:spTgt>
                                        </p:tgtEl>
                                      </p:cBhvr>
                                      <p:to x="100000" y="100000"/>
                                    </p:animScale>
                                    <p:animScale>
                                      <p:cBhvr>
                                        <p:cTn id="22" dur="26">
                                          <p:stCondLst>
                                            <p:cond delay="1642"/>
                                          </p:stCondLst>
                                        </p:cTn>
                                        <p:tgtEl>
                                          <p:spTgt spid="3">
                                            <p:txEl>
                                              <p:pRg st="0" end="0"/>
                                            </p:txEl>
                                          </p:spTgt>
                                        </p:tgtEl>
                                      </p:cBhvr>
                                      <p:to x="100000" y="90000"/>
                                    </p:animScale>
                                    <p:animScale>
                                      <p:cBhvr>
                                        <p:cTn id="23" dur="166" decel="50000">
                                          <p:stCondLst>
                                            <p:cond delay="1668"/>
                                          </p:stCondLst>
                                        </p:cTn>
                                        <p:tgtEl>
                                          <p:spTgt spid="3">
                                            <p:txEl>
                                              <p:pRg st="0" end="0"/>
                                            </p:txEl>
                                          </p:spTgt>
                                        </p:tgtEl>
                                      </p:cBhvr>
                                      <p:to x="100000" y="100000"/>
                                    </p:animScale>
                                    <p:animScale>
                                      <p:cBhvr>
                                        <p:cTn id="24" dur="26">
                                          <p:stCondLst>
                                            <p:cond delay="1808"/>
                                          </p:stCondLst>
                                        </p:cTn>
                                        <p:tgtEl>
                                          <p:spTgt spid="3">
                                            <p:txEl>
                                              <p:pRg st="0" end="0"/>
                                            </p:txEl>
                                          </p:spTgt>
                                        </p:tgtEl>
                                      </p:cBhvr>
                                      <p:to x="100000" y="95000"/>
                                    </p:animScale>
                                    <p:animScale>
                                      <p:cBhvr>
                                        <p:cTn id="25" dur="166" decel="50000">
                                          <p:stCondLst>
                                            <p:cond delay="1834"/>
                                          </p:stCondLst>
                                        </p:cTn>
                                        <p:tgtEl>
                                          <p:spTgt spid="3">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randombar(horizontal)">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2000"/>
                                        <p:tgtEl>
                                          <p:spTgt spid="6"/>
                                        </p:tgtEl>
                                      </p:cBhvr>
                                    </p:animEffect>
                                    <p:anim calcmode="lin" valueType="num">
                                      <p:cBhvr>
                                        <p:cTn id="36" dur="2000" fill="hold"/>
                                        <p:tgtEl>
                                          <p:spTgt spid="6"/>
                                        </p:tgtEl>
                                        <p:attrNameLst>
                                          <p:attrName>ppt_w</p:attrName>
                                        </p:attrNameLst>
                                      </p:cBhvr>
                                      <p:tavLst>
                                        <p:tav tm="0" fmla="#ppt_w*sin(2.5*pi*$)">
                                          <p:val>
                                            <p:fltVal val="0"/>
                                          </p:val>
                                        </p:tav>
                                        <p:tav tm="100000">
                                          <p:val>
                                            <p:fltVal val="1"/>
                                          </p:val>
                                        </p:tav>
                                      </p:tavLst>
                                    </p:anim>
                                    <p:anim calcmode="lin" valueType="num">
                                      <p:cBhvr>
                                        <p:cTn id="3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8" presetClass="emph" presetSubtype="0" fill="hold" nodeType="clickEffect">
                                  <p:stCondLst>
                                    <p:cond delay="0"/>
                                  </p:stCondLst>
                                  <p:childTnLst>
                                    <p:animRot by="21600000">
                                      <p:cBhvr>
                                        <p:cTn id="41"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467544" y="404664"/>
            <a:ext cx="8229600" cy="1828800"/>
          </a:xfrm>
        </p:spPr>
        <p:txBody>
          <a:bodyPr/>
          <a:lstStyle/>
          <a:p>
            <a:r>
              <a:rPr lang="hu-HU" dirty="0" smtClean="0"/>
              <a:t>Vacsora után (folytatás)</a:t>
            </a:r>
            <a:endParaRPr lang="hu-HU" dirty="0"/>
          </a:p>
        </p:txBody>
      </p:sp>
      <p:sp>
        <p:nvSpPr>
          <p:cNvPr id="3" name="Alcím 2"/>
          <p:cNvSpPr>
            <a:spLocks noGrp="1"/>
          </p:cNvSpPr>
          <p:nvPr>
            <p:ph type="subTitle" idx="1"/>
          </p:nvPr>
        </p:nvSpPr>
        <p:spPr>
          <a:xfrm>
            <a:off x="323528" y="2276872"/>
            <a:ext cx="8640960" cy="4176464"/>
          </a:xfrm>
        </p:spPr>
        <p:txBody>
          <a:bodyPr>
            <a:normAutofit/>
          </a:bodyPr>
          <a:lstStyle/>
          <a:p>
            <a:r>
              <a:rPr lang="hu-HU" sz="2000" dirty="0" smtClean="0"/>
              <a:t>A 7</a:t>
            </a:r>
            <a:r>
              <a:rPr lang="hu-HU" sz="2000" dirty="0" smtClean="0"/>
              <a:t>. </a:t>
            </a:r>
            <a:r>
              <a:rPr lang="hu-HU" sz="2000" dirty="0" err="1" smtClean="0"/>
              <a:t>bések</a:t>
            </a:r>
            <a:r>
              <a:rPr lang="hu-HU" sz="2000" dirty="0" smtClean="0"/>
              <a:t> </a:t>
            </a:r>
            <a:r>
              <a:rPr lang="hu-HU" sz="2000" dirty="0" smtClean="0"/>
              <a:t>szállásadója egy holland férfi, aki mesélt életéről, hogy hogyan jutott ilyen messzire egészen Erdélyig és mesélt arról is, hogy mikor idejött milyen házakat vásárolt. Az egyik házról megtudta, hogy régen egy táncház volt s ezért felújította azt, hogy a mai fiatalok is örömmel táncoljanak, hisz az ottaniak  nem igen  járnak </a:t>
            </a:r>
            <a:r>
              <a:rPr lang="hu-HU" sz="2000" dirty="0" err="1" smtClean="0"/>
              <a:t>discoba</a:t>
            </a:r>
            <a:r>
              <a:rPr lang="hu-HU" sz="2000" dirty="0" smtClean="0"/>
              <a:t>. Megmutatta csizmagyűjteményét és elmesélte hogyan szerezte őket: egy kis holland kávéért kapta cserébe a lábbeliket.</a:t>
            </a:r>
            <a:endParaRPr lang="hu-HU" sz="2000" dirty="0"/>
          </a:p>
        </p:txBody>
      </p:sp>
      <p:pic>
        <p:nvPicPr>
          <p:cNvPr id="4" name="Kép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4163623"/>
            <a:ext cx="1872208" cy="2481764"/>
          </a:xfrm>
          <a:prstGeom prst="rect">
            <a:avLst/>
          </a:prstGeom>
        </p:spPr>
      </p:pic>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4577572"/>
            <a:ext cx="2772916" cy="2069640"/>
          </a:xfrm>
          <a:prstGeom prst="rect">
            <a:avLst/>
          </a:prstGeom>
        </p:spPr>
      </p:pic>
      <p:pic>
        <p:nvPicPr>
          <p:cNvPr id="6" name="Kép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4537490"/>
            <a:ext cx="2880320" cy="2149804"/>
          </a:xfrm>
          <a:prstGeom prst="rect">
            <a:avLst/>
          </a:prstGeom>
        </p:spPr>
      </p:pic>
    </p:spTree>
    <p:extLst>
      <p:ext uri="{BB962C8B-B14F-4D97-AF65-F5344CB8AC3E}">
        <p14:creationId xmlns:p14="http://schemas.microsoft.com/office/powerpoint/2010/main" val="236107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nodeType="clickEffect">
                                  <p:stCondLst>
                                    <p:cond delay="0"/>
                                  </p:stCondLst>
                                  <p:childTnLst>
                                    <p:animRot by="21600000">
                                      <p:cBhvr>
                                        <p:cTn id="18" dur="2000" fill="hold"/>
                                        <p:tgtEl>
                                          <p:spTgt spid="4"/>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egycsúcs">
  <a:themeElements>
    <a:clrScheme name="Hegycsúcs">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Hegycsúcs">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egycsúcs">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456</Words>
  <Application>Microsoft Office PowerPoint</Application>
  <PresentationFormat>Diavetítés a képernyőre (4:3 oldalarány)</PresentationFormat>
  <Paragraphs>29</Paragraphs>
  <Slides>14</Slides>
  <Notes>1</Notes>
  <HiddenSlides>0</HiddenSlides>
  <MMClips>0</MMClips>
  <ScaleCrop>false</ScaleCrop>
  <HeadingPairs>
    <vt:vector size="4" baseType="variant">
      <vt:variant>
        <vt:lpstr>Téma</vt:lpstr>
      </vt:variant>
      <vt:variant>
        <vt:i4>1</vt:i4>
      </vt:variant>
      <vt:variant>
        <vt:lpstr>Diacímek</vt:lpstr>
      </vt:variant>
      <vt:variant>
        <vt:i4>14</vt:i4>
      </vt:variant>
    </vt:vector>
  </HeadingPairs>
  <TitlesOfParts>
    <vt:vector size="15" baseType="lpstr">
      <vt:lpstr>Hegycsúcs</vt:lpstr>
      <vt:lpstr>Irodalmi kirándulás Erdélyben</vt:lpstr>
      <vt:lpstr>1. Nap</vt:lpstr>
      <vt:lpstr>Az első vacsora Erdélyben </vt:lpstr>
      <vt:lpstr>Az este</vt:lpstr>
      <vt:lpstr>2. Nap</vt:lpstr>
      <vt:lpstr>Délután</vt:lpstr>
      <vt:lpstr>PowerPoint bemutató</vt:lpstr>
      <vt:lpstr>Vacsora után</vt:lpstr>
      <vt:lpstr>Vacsora után (folytatás)</vt:lpstr>
      <vt:lpstr>Második este</vt:lpstr>
      <vt:lpstr>3. Nap</vt:lpstr>
      <vt:lpstr>Hazavezető út</vt:lpstr>
      <vt:lpstr>PowerPoint bemutató</vt:lpstr>
      <vt:lpstr>Köszönjük a figyelmet!!!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Irodalmi kirándulás Erdélyben</dc:title>
  <dc:creator>tanulo</dc:creator>
  <cp:lastModifiedBy>tanulo</cp:lastModifiedBy>
  <cp:revision>27</cp:revision>
  <dcterms:created xsi:type="dcterms:W3CDTF">2015-06-08T08:34:44Z</dcterms:created>
  <dcterms:modified xsi:type="dcterms:W3CDTF">2015-06-10T08:23:53Z</dcterms:modified>
</cp:coreProperties>
</file>